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64" r:id="rId6"/>
    <p:sldId id="257" r:id="rId7"/>
    <p:sldId id="262" r:id="rId8"/>
    <p:sldId id="267" r:id="rId9"/>
    <p:sldId id="268" r:id="rId10"/>
    <p:sldId id="269" r:id="rId11"/>
    <p:sldId id="270" r:id="rId12"/>
    <p:sldId id="271" r:id="rId13"/>
    <p:sldId id="283" r:id="rId14"/>
    <p:sldId id="284" r:id="rId15"/>
    <p:sldId id="285" r:id="rId16"/>
    <p:sldId id="287" r:id="rId17"/>
    <p:sldId id="272" r:id="rId18"/>
    <p:sldId id="277" r:id="rId19"/>
    <p:sldId id="273" r:id="rId20"/>
    <p:sldId id="278" r:id="rId21"/>
    <p:sldId id="274" r:id="rId22"/>
    <p:sldId id="275" r:id="rId23"/>
    <p:sldId id="261" r:id="rId24"/>
  </p:sldIdLst>
  <p:sldSz cx="9144000" cy="6858000" type="screen4x3"/>
  <p:notesSz cx="6858000" cy="9144000"/>
  <p:custDataLst>
    <p:tags r:id="rId28"/>
  </p:custDataLst>
  <p:defaultTextStyle>
    <a:defPPr>
      <a:defRPr lang="en-GB"/>
    </a:defPPr>
    <a:lvl1pPr marL="0" lvl="0" indent="0" algn="l" defTabSz="449580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742950" lvl="1" indent="-285750" algn="l" defTabSz="449580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143000" lvl="2" indent="-228600" algn="l" defTabSz="449580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600200" lvl="3" indent="-228600" algn="l" defTabSz="449580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057400" lvl="4" indent="-228600" algn="l" defTabSz="449580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-228600" algn="l" defTabSz="449580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-228600" algn="l" defTabSz="449580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-228600" algn="l" defTabSz="449580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-228600" algn="l" defTabSz="449580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9" userDrawn="1">
          <p15:clr>
            <a:srgbClr val="A4A3A4"/>
          </p15:clr>
        </p15:guide>
        <p15:guide id="2" pos="28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110" d="100"/>
          <a:sy n="110" d="100"/>
        </p:scale>
        <p:origin x="336" y="78"/>
      </p:cViewPr>
      <p:guideLst>
        <p:guide orient="horz" pos="2099"/>
        <p:guide pos="2827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5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7" Type="http://schemas.openxmlformats.org/officeDocument/2006/relationships/image" Target="../media/image15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7" Type="http://schemas.openxmlformats.org/officeDocument/2006/relationships/image" Target="../media/image22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4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幻灯片图像占位符 3072"/>
          <p:cNvSpPr>
            <a:spLocks noGrp="1"/>
          </p:cNvSpPr>
          <p:nvPr>
            <p:ph type="sldImg"/>
          </p:nvPr>
        </p:nvSpPr>
        <p:spPr>
          <a:xfrm>
            <a:off x="0" y="695325"/>
            <a:ext cx="0" cy="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5" name="文本占位符 307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p>
            <a:pPr lvl="0"/>
            <a:endParaRPr lang="en-GB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49580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</a:defRPr>
    </a:lvl1pPr>
    <a:lvl2pPr marL="742950" lvl="1" indent="-285750" algn="l" defTabSz="449580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</a:defRPr>
    </a:lvl2pPr>
    <a:lvl3pPr marL="1143000" lvl="2" indent="-228600" algn="l" defTabSz="449580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</a:defRPr>
    </a:lvl3pPr>
    <a:lvl4pPr marL="1600200" lvl="3" indent="-228600" algn="l" defTabSz="449580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</a:defRPr>
    </a:lvl4pPr>
    <a:lvl5pPr marL="2057400" lvl="4" indent="-228600" algn="l" defTabSz="449580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</a:defRPr>
    </a:lvl5pPr>
    <a:lvl6pPr marL="2286000" lvl="5" indent="-228600" algn="l" defTabSz="44958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buNone/>
      <a:defRPr sz="1200" b="0" i="0" u="none" kern="1200" baseline="0">
        <a:solidFill>
          <a:srgbClr val="000000"/>
        </a:solidFill>
        <a:latin typeface="Times New Roman" panose="02020603050405020304" pitchFamily="18" charset="0"/>
      </a:defRPr>
    </a:lvl6pPr>
    <a:lvl7pPr marL="2743200" lvl="6" indent="-228600" algn="l" defTabSz="44958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buNone/>
      <a:defRPr sz="1200" b="0" i="0" u="none" kern="1200" baseline="0">
        <a:solidFill>
          <a:srgbClr val="000000"/>
        </a:solidFill>
        <a:latin typeface="Times New Roman" panose="02020603050405020304" pitchFamily="18" charset="0"/>
      </a:defRPr>
    </a:lvl7pPr>
    <a:lvl8pPr marL="3200400" lvl="7" indent="-228600" algn="l" defTabSz="44958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buNone/>
      <a:defRPr sz="1200" b="0" i="0" u="none" kern="1200" baseline="0">
        <a:solidFill>
          <a:srgbClr val="000000"/>
        </a:solidFill>
        <a:latin typeface="Times New Roman" panose="02020603050405020304" pitchFamily="18" charset="0"/>
      </a:defRPr>
    </a:lvl8pPr>
    <a:lvl9pPr marL="3657600" lvl="8" indent="-228600" algn="l" defTabSz="44958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buNone/>
      <a:defRPr sz="1200" b="0" i="0" u="none" kern="1200" baseline="0">
        <a:solidFill>
          <a:srgbClr val="000000"/>
        </a:solidFill>
        <a:latin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幻灯片图像占位符 10240"/>
          <p:cNvSpPr>
            <a:spLocks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9" name="文本占位符 10241"/>
          <p:cNvSpPr/>
          <p:nvPr>
            <p:ph type="body"/>
          </p:nvPr>
        </p:nvSpPr>
        <p:spPr>
          <a:xfrm>
            <a:off x="685800" y="4343400"/>
            <a:ext cx="5486400" cy="4114800"/>
          </a:xfrm>
        </p:spPr>
        <p:txBody>
          <a:bodyPr wrap="none" lIns="0" tIns="0" rIns="0" bIns="0" anchor="ctr" anchorCtr="0"/>
          <a:p>
            <a:pPr lvl="0"/>
            <a:endParaRPr lang="en-GB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幻灯片图像占位符 11264"/>
          <p:cNvSpPr>
            <a:spLocks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71" name="文本占位符 11265"/>
          <p:cNvSpPr/>
          <p:nvPr>
            <p:ph type="body"/>
          </p:nvPr>
        </p:nvSpPr>
        <p:spPr>
          <a:xfrm>
            <a:off x="685800" y="4343400"/>
            <a:ext cx="5486400" cy="4114800"/>
          </a:xfrm>
        </p:spPr>
        <p:txBody>
          <a:bodyPr wrap="none" lIns="0" tIns="0" rIns="0" bIns="0" anchor="ctr" anchorCtr="0"/>
          <a:p>
            <a:pPr lvl="0"/>
            <a:endParaRPr lang="en-GB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r>
              <a:rPr lang="zh-CN" altLang="en-US"/>
              <a:t>(4) 学会使用仿真实验平台查看电压和电流在不同频率表下的波形，并且根据波形找到发生串联谐振时的频率。</a:t>
            </a:r>
            <a:endParaRPr lang="zh-CN" altLang="en-US"/>
          </a:p>
          <a:p>
            <a:r>
              <a:rPr lang="zh-CN" altLang="en-US"/>
              <a:t>(5) 学会通过仿真实验平台来分析不同频率、不同阻值情况下电压和电流波形的变化情况。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r>
              <a:rPr lang="en-US" altLang="zh-CN"/>
              <a:t>(</a:t>
            </a:r>
            <a:r>
              <a:rPr lang="zh-CN" altLang="en-US"/>
              <a:t>R</a:t>
            </a:r>
            <a:r>
              <a:rPr lang="en-US" altLang="zh-CN"/>
              <a:t>+r)</a:t>
            </a:r>
            <a:r>
              <a:rPr lang="zh-CN" altLang="en-US"/>
              <a:t>+j(ωL-1/ωC)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ea typeface="宋体" panose="02010600030101010101" pitchFamily="2" charset="-122"/>
              </a:rPr>
              <a:t>交流电的有效电压、电流；峰值电压、电流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1506" name="幻灯片图像占位符 15360"/>
          <p:cNvSpPr>
            <a:spLocks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文本占位符 15361"/>
          <p:cNvSpPr/>
          <p:nvPr>
            <p:ph type="body"/>
          </p:nvPr>
        </p:nvSpPr>
        <p:spPr>
          <a:xfrm>
            <a:off x="685800" y="4343400"/>
            <a:ext cx="5486400" cy="4114800"/>
          </a:xfrm>
        </p:spPr>
        <p:txBody>
          <a:bodyPr wrap="none" lIns="0" tIns="0" rIns="0" bIns="0" anchor="ctr" anchorCtr="0"/>
          <a:p>
            <a:pPr lvl="0"/>
            <a:endParaRPr lang="en-GB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44958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44958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134100"/>
            <a:ext cx="9144000" cy="7397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7" name="组合 1025"/>
          <p:cNvGrpSpPr/>
          <p:nvPr/>
        </p:nvGrpSpPr>
        <p:grpSpPr>
          <a:xfrm>
            <a:off x="6805613" y="6415088"/>
            <a:ext cx="196850" cy="325437"/>
            <a:chOff x="4287" y="4041"/>
            <a:chExt cx="124" cy="205"/>
          </a:xfrm>
        </p:grpSpPr>
        <p:sp>
          <p:nvSpPr>
            <p:cNvPr id="1036" name="等腰三角形 1026">
              <a:hlinkClick r:id="" action="ppaction://hlinkshowjump?jump=lastslide"/>
            </p:cNvPr>
            <p:cNvSpPr/>
            <p:nvPr/>
          </p:nvSpPr>
          <p:spPr>
            <a:xfrm rot="5400000">
              <a:off x="4245" y="4079"/>
              <a:ext cx="205" cy="124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noFill/>
            </a:ln>
            <a:effectLst>
              <a:outerShdw dist="17819" dir="2699999" algn="ctr" rotWithShape="0">
                <a:srgbClr val="7A8E99"/>
              </a:outerShdw>
            </a:effectLst>
          </p:spPr>
          <p:txBody>
            <a:bodyPr/>
            <a:p>
              <a:pPr lvl="0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37" name="直接连接符 1027">
              <a:hlinkClick r:id="" action="ppaction://hlinkshowjump?jump=lastslide"/>
            </p:cNvPr>
            <p:cNvSpPr/>
            <p:nvPr/>
          </p:nvSpPr>
          <p:spPr>
            <a:xfrm>
              <a:off x="4412" y="4058"/>
              <a:ext cx="0" cy="162"/>
            </a:xfrm>
            <a:prstGeom prst="line">
              <a:avLst/>
            </a:prstGeom>
            <a:ln w="28440" cap="flat" cmpd="sng">
              <a:solidFill>
                <a:srgbClr val="ACEAFE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17819" dir="2699999" algn="ctr" rotWithShape="0">
                <a:srgbClr val="678C98"/>
              </a:outerShdw>
            </a:effectLst>
          </p:spPr>
        </p:sp>
      </p:grpSp>
      <p:sp>
        <p:nvSpPr>
          <p:cNvPr id="1028" name="等腰三角形 1028">
            <a:hlinkClick r:id="" action="ppaction://hlinkshowjump?jump=nextslide"/>
          </p:cNvPr>
          <p:cNvSpPr/>
          <p:nvPr/>
        </p:nvSpPr>
        <p:spPr>
          <a:xfrm rot="5400000">
            <a:off x="7469188" y="6475413"/>
            <a:ext cx="327025" cy="19843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noFill/>
          </a:ln>
          <a:effectLst>
            <a:outerShdw dist="17819" dir="2699999" algn="ctr" rotWithShape="0">
              <a:srgbClr val="7A8E99"/>
            </a:outerShdw>
          </a:effectLst>
        </p:spPr>
        <p:txBody>
          <a:bodyPr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9" name="等腰三角形 1029">
            <a:hlinkClick r:id="" action="ppaction://hlinkshowjump?jump=previousslide"/>
          </p:cNvPr>
          <p:cNvSpPr/>
          <p:nvPr/>
        </p:nvSpPr>
        <p:spPr>
          <a:xfrm rot="-5400000">
            <a:off x="8016875" y="6477000"/>
            <a:ext cx="327025" cy="198438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noFill/>
          </a:ln>
          <a:effectLst>
            <a:outerShdw dist="17819" dir="2699999" algn="ctr" rotWithShape="0">
              <a:srgbClr val="7A8E99"/>
            </a:outerShdw>
          </a:effectLst>
        </p:spPr>
        <p:txBody>
          <a:bodyPr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030" name="组合 1030"/>
          <p:cNvGrpSpPr/>
          <p:nvPr/>
        </p:nvGrpSpPr>
        <p:grpSpPr>
          <a:xfrm>
            <a:off x="8766175" y="6415088"/>
            <a:ext cx="196850" cy="325437"/>
            <a:chOff x="5522" y="4041"/>
            <a:chExt cx="124" cy="205"/>
          </a:xfrm>
        </p:grpSpPr>
        <p:sp>
          <p:nvSpPr>
            <p:cNvPr id="1034" name="等腰三角形 1031">
              <a:hlinkClick r:id="" action="ppaction://hlinkshowjump?jump=firstslide"/>
            </p:cNvPr>
            <p:cNvSpPr/>
            <p:nvPr/>
          </p:nvSpPr>
          <p:spPr>
            <a:xfrm rot="-5400000">
              <a:off x="5480" y="4080"/>
              <a:ext cx="205" cy="124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noFill/>
            </a:ln>
            <a:effectLst>
              <a:outerShdw dist="17819" dir="2699999" algn="ctr" rotWithShape="0">
                <a:srgbClr val="7A8E99"/>
              </a:outerShdw>
            </a:effectLst>
          </p:spPr>
          <p:txBody>
            <a:bodyPr/>
            <a:p>
              <a:pPr lvl="0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35" name="直接连接符 1032"/>
            <p:cNvSpPr/>
            <p:nvPr/>
          </p:nvSpPr>
          <p:spPr>
            <a:xfrm>
              <a:off x="5522" y="4058"/>
              <a:ext cx="0" cy="162"/>
            </a:xfrm>
            <a:prstGeom prst="line">
              <a:avLst/>
            </a:prstGeom>
            <a:ln w="28440" cap="flat" cmpd="sng">
              <a:solidFill>
                <a:srgbClr val="ACEAFE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17819" dir="2699999" algn="ctr" rotWithShape="0">
                <a:srgbClr val="678C98"/>
              </a:outerShdw>
            </a:effectLst>
          </p:spPr>
        </p:sp>
      </p:grpSp>
      <p:pic>
        <p:nvPicPr>
          <p:cNvPr id="1031" name="图片 10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44000" cy="73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2" name="矩形 1034"/>
          <p:cNvSpPr/>
          <p:nvPr/>
        </p:nvSpPr>
        <p:spPr>
          <a:xfrm>
            <a:off x="0" y="692150"/>
            <a:ext cx="9144000" cy="730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3300"/>
              </a:gs>
            </a:gsLst>
            <a:lin ang="10800000" scaled="1"/>
            <a:tileRect/>
          </a:gradFill>
          <a:ln w="9525">
            <a:noFill/>
          </a:ln>
        </p:spPr>
        <p:txBody>
          <a:bodyPr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33" name="矩形 1035"/>
          <p:cNvSpPr/>
          <p:nvPr/>
        </p:nvSpPr>
        <p:spPr>
          <a:xfrm>
            <a:off x="0" y="6173788"/>
            <a:ext cx="9144000" cy="73025"/>
          </a:xfrm>
          <a:prstGeom prst="rect">
            <a:avLst/>
          </a:prstGeom>
          <a:gradFill rotWithShape="0">
            <a:gsLst>
              <a:gs pos="0">
                <a:srgbClr val="FF3300"/>
              </a:gs>
              <a:gs pos="100000">
                <a:srgbClr val="FFFFFF"/>
              </a:gs>
            </a:gsLst>
            <a:lin ang="10800000" scaled="1"/>
            <a:tileRect/>
          </a:gradFill>
          <a:ln w="9525">
            <a:noFill/>
          </a:ln>
        </p:spPr>
        <p:txBody>
          <a:bodyPr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+mj-lt"/>
          <a:ea typeface="+mj-ea"/>
          <a:cs typeface="+mj-cs"/>
        </a:defRPr>
      </a:lvl1pPr>
      <a:lvl2pPr lvl="1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2pPr>
      <a:lvl3pPr lvl="2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3pPr>
      <a:lvl4pPr lvl="3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4pPr>
      <a:lvl5pPr lvl="4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5pPr>
      <a:lvl6pPr marL="457200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6pPr>
      <a:lvl7pPr marL="914400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7pPr>
      <a:lvl8pPr marL="1371600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8pPr>
      <a:lvl9pPr marL="1828800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9pPr>
    </p:titleStyle>
    <p:bodyStyle>
      <a:lvl1pPr marL="342900" indent="-342900" algn="l" defTabSz="449580" rtl="0" eaLnBrk="0" fontAlgn="base" hangingPunct="0">
        <a:spcBef>
          <a:spcPts val="800"/>
        </a:spcBef>
        <a:spcAft>
          <a:spcPct val="0"/>
        </a:spcAft>
        <a:buSzPct val="100000"/>
        <a:buFont typeface="Times New Roman" panose="02020603050405020304" pitchFamily="18" charset="0"/>
        <a:defRPr sz="3200" kern="1200">
          <a:solidFill>
            <a:srgbClr val="0033CC"/>
          </a:solidFill>
          <a:latin typeface="+mn-lt"/>
          <a:ea typeface="+mn-ea"/>
          <a:cs typeface="+mn-cs"/>
        </a:defRPr>
      </a:lvl1pPr>
      <a:lvl2pPr marL="742950" lvl="1" indent="-285750" algn="l" defTabSz="449580" rtl="0" eaLnBrk="0" fontAlgn="base" hangingPunct="0">
        <a:spcBef>
          <a:spcPts val="700"/>
        </a:spcBef>
        <a:spcAft>
          <a:spcPct val="0"/>
        </a:spcAft>
        <a:buSzPct val="100000"/>
        <a:buFont typeface="Times New Roman" panose="02020603050405020304" pitchFamily="18" charset="0"/>
        <a:defRPr sz="2800" kern="120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defTabSz="449580" rtl="0" eaLnBrk="0" fontAlgn="base" hangingPunct="0">
        <a:spcBef>
          <a:spcPts val="600"/>
        </a:spcBef>
        <a:spcAft>
          <a:spcPct val="0"/>
        </a:spcAft>
        <a:buSzPct val="100000"/>
        <a:buFont typeface="Times New Roman" panose="02020603050405020304" pitchFamily="18" charset="0"/>
        <a:defRPr sz="2400" kern="120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defTabSz="449580" rtl="0" eaLnBrk="0" fontAlgn="base" hangingPunct="0">
        <a:spcBef>
          <a:spcPts val="500"/>
        </a:spcBef>
        <a:spcAft>
          <a:spcPct val="0"/>
        </a:spcAft>
        <a:buSzPct val="100000"/>
        <a:buFont typeface="Times New Roman" panose="02020603050405020304" pitchFamily="18" charset="0"/>
        <a:defRPr sz="2000" kern="120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defTabSz="449580" rtl="0" eaLnBrk="0" fontAlgn="base" hangingPunct="0">
        <a:spcBef>
          <a:spcPts val="500"/>
        </a:spcBef>
        <a:spcAft>
          <a:spcPct val="0"/>
        </a:spcAft>
        <a:buSzPct val="100000"/>
        <a:buFont typeface="Times New Roman" panose="02020603050405020304" pitchFamily="18" charset="0"/>
        <a:defRPr sz="2000" kern="120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44958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20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44958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20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44958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20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44958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20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+mn-lt"/>
          <a:ea typeface="+mn-ea"/>
          <a:cs typeface="+mn-cs"/>
        </a:defRPr>
      </a:lvl1pPr>
      <a:lvl2pPr marL="742950" lvl="1" indent="-28575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+mj-lt"/>
          <a:ea typeface="+mj-ea"/>
          <a:cs typeface="+mj-cs"/>
        </a:defRPr>
      </a:lvl1pPr>
      <a:lvl2pPr lvl="1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2pPr>
      <a:lvl3pPr lvl="2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3pPr>
      <a:lvl4pPr lvl="3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4pPr>
      <a:lvl5pPr lvl="4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5pPr>
      <a:lvl6pPr marL="457200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6pPr>
      <a:lvl7pPr marL="914400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7pPr>
      <a:lvl8pPr marL="1371600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8pPr>
      <a:lvl9pPr marL="1828800" algn="ctr" defTabSz="449580" rtl="0" eaLnBrk="0" fontAlgn="base" hangingPunct="0"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defRPr sz="4400" kern="1200">
          <a:solidFill>
            <a:srgbClr val="00757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9pPr>
    </p:titleStyle>
    <p:bodyStyle>
      <a:lvl1pPr marL="342900" indent="-342900" algn="l" defTabSz="449580" rtl="0" eaLnBrk="0" fontAlgn="base" hangingPunct="0">
        <a:spcBef>
          <a:spcPts val="800"/>
        </a:spcBef>
        <a:spcAft>
          <a:spcPct val="0"/>
        </a:spcAft>
        <a:buSzPct val="100000"/>
        <a:buFont typeface="Times New Roman" panose="02020603050405020304" pitchFamily="18" charset="0"/>
        <a:defRPr sz="3200" kern="1200">
          <a:solidFill>
            <a:srgbClr val="0033CC"/>
          </a:solidFill>
          <a:latin typeface="+mn-lt"/>
          <a:ea typeface="+mn-ea"/>
          <a:cs typeface="+mn-cs"/>
        </a:defRPr>
      </a:lvl1pPr>
      <a:lvl2pPr marL="742950" lvl="1" indent="-285750" algn="l" defTabSz="449580" rtl="0" eaLnBrk="0" fontAlgn="base" hangingPunct="0">
        <a:spcBef>
          <a:spcPts val="700"/>
        </a:spcBef>
        <a:spcAft>
          <a:spcPct val="0"/>
        </a:spcAft>
        <a:buSzPct val="100000"/>
        <a:buFont typeface="Times New Roman" panose="02020603050405020304" pitchFamily="18" charset="0"/>
        <a:defRPr sz="2800" kern="120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defTabSz="449580" rtl="0" eaLnBrk="0" fontAlgn="base" hangingPunct="0">
        <a:spcBef>
          <a:spcPts val="600"/>
        </a:spcBef>
        <a:spcAft>
          <a:spcPct val="0"/>
        </a:spcAft>
        <a:buSzPct val="100000"/>
        <a:buFont typeface="Times New Roman" panose="02020603050405020304" pitchFamily="18" charset="0"/>
        <a:defRPr sz="2400" kern="120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defTabSz="449580" rtl="0" eaLnBrk="0" fontAlgn="base" hangingPunct="0">
        <a:spcBef>
          <a:spcPts val="500"/>
        </a:spcBef>
        <a:spcAft>
          <a:spcPct val="0"/>
        </a:spcAft>
        <a:buSzPct val="100000"/>
        <a:buFont typeface="Times New Roman" panose="02020603050405020304" pitchFamily="18" charset="0"/>
        <a:defRPr sz="2000" kern="120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defTabSz="449580" rtl="0" eaLnBrk="0" fontAlgn="base" hangingPunct="0">
        <a:spcBef>
          <a:spcPts val="500"/>
        </a:spcBef>
        <a:spcAft>
          <a:spcPct val="0"/>
        </a:spcAft>
        <a:buSzPct val="100000"/>
        <a:buFont typeface="Times New Roman" panose="02020603050405020304" pitchFamily="18" charset="0"/>
        <a:defRPr sz="2000" kern="120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44958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20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44958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20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44958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20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44958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20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+mn-lt"/>
          <a:ea typeface="+mn-ea"/>
          <a:cs typeface="+mn-cs"/>
        </a:defRPr>
      </a:lvl1pPr>
      <a:lvl2pPr marL="742950" lvl="1" indent="-28575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-228600" algn="l" defTabSz="44958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1800" b="0" i="0" u="none" kern="1200" baseline="0">
          <a:solidFill>
            <a:srgbClr val="0033CC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20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2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wmf"/><Relationship Id="rId6" Type="http://schemas.openxmlformats.org/officeDocument/2006/relationships/oleObject" Target="../embeddings/oleObject26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14.w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6.wmf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8.bin"/><Relationship Id="rId3" Type="http://schemas.openxmlformats.org/officeDocument/2006/relationships/image" Target="../media/image34.wmf"/><Relationship Id="rId2" Type="http://schemas.openxmlformats.org/officeDocument/2006/relationships/oleObject" Target="../embeddings/oleObject27.bin"/><Relationship Id="rId1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0.wmf"/><Relationship Id="rId7" Type="http://schemas.openxmlformats.org/officeDocument/2006/relationships/oleObject" Target="../embeddings/oleObject33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37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30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2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9.wmf"/><Relationship Id="rId19" Type="http://schemas.openxmlformats.org/officeDocument/2006/relationships/notesSlide" Target="../notesSlides/notesSlide4.xml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6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4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3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oleObject" Target="../embeddings/oleObject12.bin"/><Relationship Id="rId7" Type="http://schemas.openxmlformats.org/officeDocument/2006/relationships/image" Target="../media/image18.wmf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0.bin"/><Relationship Id="rId3" Type="http://schemas.openxmlformats.org/officeDocument/2006/relationships/tags" Target="../tags/tag2.xml"/><Relationship Id="rId2" Type="http://schemas.openxmlformats.org/officeDocument/2006/relationships/image" Target="../media/image17.wmf"/><Relationship Id="rId19" Type="http://schemas.openxmlformats.org/officeDocument/2006/relationships/vmlDrawing" Target="../drawings/vmlDrawing2.v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6.wmf"/><Relationship Id="rId16" Type="http://schemas.openxmlformats.org/officeDocument/2006/relationships/oleObject" Target="../embeddings/oleObject16.bin"/><Relationship Id="rId15" Type="http://schemas.openxmlformats.org/officeDocument/2006/relationships/image" Target="../media/image22.wmf"/><Relationship Id="rId14" Type="http://schemas.openxmlformats.org/officeDocument/2006/relationships/oleObject" Target="../embeddings/oleObject15.bin"/><Relationship Id="rId13" Type="http://schemas.openxmlformats.org/officeDocument/2006/relationships/image" Target="../media/image21.wmf"/><Relationship Id="rId12" Type="http://schemas.openxmlformats.org/officeDocument/2006/relationships/oleObject" Target="../embeddings/oleObject14.bin"/><Relationship Id="rId11" Type="http://schemas.openxmlformats.org/officeDocument/2006/relationships/image" Target="../media/image20.wmf"/><Relationship Id="rId10" Type="http://schemas.openxmlformats.org/officeDocument/2006/relationships/oleObject" Target="../embeddings/oleObject13.bin"/><Relationship Id="rId1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图片 40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49275"/>
            <a:ext cx="9144000" cy="6308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矩形 4097"/>
          <p:cNvSpPr/>
          <p:nvPr/>
        </p:nvSpPr>
        <p:spPr>
          <a:xfrm>
            <a:off x="0" y="5949950"/>
            <a:ext cx="9144000" cy="908050"/>
          </a:xfrm>
          <a:prstGeom prst="rect">
            <a:avLst/>
          </a:prstGeom>
          <a:solidFill>
            <a:srgbClr val="0099FF"/>
          </a:solidFill>
          <a:ln w="9525">
            <a:noFill/>
          </a:ln>
        </p:spPr>
        <p:txBody>
          <a:bodyPr wrap="none" lIns="90000" tIns="46800" rIns="90000" bIns="46800" anchor="ctr" anchorCtr="0"/>
          <a:p>
            <a:pPr algn="ctr" defTabSz="449580" eaLnBrk="1" hangingPunct="1">
              <a:buFont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 b="1" i="1" dirty="0">
                <a:solidFill>
                  <a:srgbClr val="0033CC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                                                    </a:t>
            </a:r>
            <a:endParaRPr lang="en-US" altLang="zh-CN" sz="2800" b="1" i="1" dirty="0">
              <a:solidFill>
                <a:srgbClr val="0033CC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076" name="矩形 4098"/>
          <p:cNvSpPr/>
          <p:nvPr/>
        </p:nvSpPr>
        <p:spPr>
          <a:xfrm>
            <a:off x="0" y="0"/>
            <a:ext cx="9144000" cy="908050"/>
          </a:xfrm>
          <a:prstGeom prst="rect">
            <a:avLst/>
          </a:prstGeom>
          <a:solidFill>
            <a:srgbClr val="6699FF"/>
          </a:solidFill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3077" name="图片 40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4498975"/>
            <a:ext cx="3109913" cy="549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矩形 4100"/>
          <p:cNvSpPr>
            <a:spLocks noChangeArrowheads="1" noChangeShapeType="1" noTextEdit="1"/>
          </p:cNvSpPr>
          <p:nvPr/>
        </p:nvSpPr>
        <p:spPr bwMode="auto">
          <a:xfrm>
            <a:off x="2366755" y="2843935"/>
            <a:ext cx="5868627" cy="1042987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4495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defRPr/>
            </a:pPr>
            <a:r>
              <a:rPr kumimoji="0" lang="en-US" altLang="zh-CN" sz="1800" b="1" i="0" u="none" strike="noStrike" kern="10" cap="none" spc="0" normalizeH="0" baseline="0" noProof="0" dirty="0" smtClean="0">
                <a:ln w="12600">
                  <a:solidFill>
                    <a:srgbClr val="EAEAEA"/>
                  </a:solidFill>
                  <a:miter lim="800000"/>
                </a:ln>
                <a:solidFill>
                  <a:srgbClr val="000066"/>
                </a:solidFill>
                <a:effectLst>
                  <a:outerShdw dist="153753" dir="2700000" algn="ctr" rotWithShape="0">
                    <a:srgbClr val="C0C0C0">
                      <a:alpha val="80011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RLC</a:t>
            </a:r>
            <a:r>
              <a:rPr kumimoji="0" lang="zh-CN" altLang="en-US" sz="1800" b="1" i="0" u="none" strike="noStrike" kern="10" cap="none" spc="0" normalizeH="0" baseline="0" noProof="0" dirty="0" smtClean="0">
                <a:ln w="12600">
                  <a:solidFill>
                    <a:srgbClr val="EAEAEA"/>
                  </a:solidFill>
                  <a:miter lim="800000"/>
                </a:ln>
                <a:solidFill>
                  <a:srgbClr val="000066"/>
                </a:solidFill>
                <a:effectLst>
                  <a:outerShdw dist="153753" dir="2700000" algn="ctr" rotWithShape="0">
                    <a:srgbClr val="C0C0C0">
                      <a:alpha val="80011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串联谐振</a:t>
            </a:r>
            <a:endParaRPr kumimoji="0" lang="zh-CN" altLang="en-US" sz="1800" b="1" i="0" u="none" strike="noStrike" kern="10" cap="none" spc="0" normalizeH="0" baseline="0" noProof="0" dirty="0" smtClean="0">
              <a:ln w="12600">
                <a:solidFill>
                  <a:srgbClr val="EAEAEA"/>
                </a:solidFill>
                <a:miter lim="800000"/>
              </a:ln>
              <a:solidFill>
                <a:srgbClr val="000066"/>
              </a:solidFill>
              <a:effectLst>
                <a:outerShdw dist="153753" dir="2700000" algn="ctr" rotWithShape="0">
                  <a:srgbClr val="C0C0C0">
                    <a:alpha val="80011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40" name="矩形 93192"/>
          <p:cNvSpPr/>
          <p:nvPr/>
        </p:nvSpPr>
        <p:spPr>
          <a:xfrm>
            <a:off x="2052320" y="186691"/>
            <a:ext cx="4367213" cy="460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ctr" eaLnBrk="1" hangingPunct="1"/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示波器的使用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选择通道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71755" y="683260"/>
          <a:ext cx="4202430" cy="322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951220" imgH="3627120" progId="Paint.Picture">
                  <p:embed/>
                </p:oleObj>
              </mc:Choice>
              <mc:Fallback>
                <p:oleObj name="" r:id="rId1" imgW="5951220" imgH="362712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755" y="683260"/>
                        <a:ext cx="4202430" cy="322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4424680" y="683260"/>
          <a:ext cx="4628515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141720" imgH="3566160" progId="Paint.Picture">
                  <p:embed/>
                </p:oleObj>
              </mc:Choice>
              <mc:Fallback>
                <p:oleObj name="" r:id="rId3" imgW="6141720" imgH="356616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680" y="683260"/>
                        <a:ext cx="4628515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466215" y="3985260"/>
          <a:ext cx="5580380" cy="2868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5890260" imgH="3467100" progId="Paint.Picture">
                  <p:embed/>
                </p:oleObj>
              </mc:Choice>
              <mc:Fallback>
                <p:oleObj name="" r:id="rId5" imgW="5890260" imgH="34671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215" y="3985260"/>
                        <a:ext cx="5580380" cy="2868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40" name="矩形 93192"/>
          <p:cNvSpPr/>
          <p:nvPr/>
        </p:nvSpPr>
        <p:spPr>
          <a:xfrm>
            <a:off x="2052320" y="186691"/>
            <a:ext cx="4367213" cy="460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ctr" eaLnBrk="1" hangingPunct="1"/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示波器的使用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选择通道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71755" y="683260"/>
          <a:ext cx="4202430" cy="322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951220" imgH="3627120" progId="Paint.Picture">
                  <p:embed/>
                </p:oleObj>
              </mc:Choice>
              <mc:Fallback>
                <p:oleObj name="" r:id="rId1" imgW="5951220" imgH="362712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755" y="683260"/>
                        <a:ext cx="4202430" cy="322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4424680" y="683260"/>
          <a:ext cx="4628515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141720" imgH="3566160" progId="Paint.Picture">
                  <p:embed/>
                </p:oleObj>
              </mc:Choice>
              <mc:Fallback>
                <p:oleObj name="" r:id="rId3" imgW="6141720" imgH="356616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680" y="683260"/>
                        <a:ext cx="4628515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3491865" y="3994150"/>
          <a:ext cx="5580380" cy="2868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5890260" imgH="3467100" progId="Paint.Picture">
                  <p:embed/>
                </p:oleObj>
              </mc:Choice>
              <mc:Fallback>
                <p:oleObj name="" r:id="rId5" imgW="5890260" imgH="34671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1865" y="3994150"/>
                        <a:ext cx="5580380" cy="2868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0" name="AutoShape 5"/>
          <p:cNvSpPr/>
          <p:nvPr/>
        </p:nvSpPr>
        <p:spPr>
          <a:xfrm>
            <a:off x="341630" y="4194175"/>
            <a:ext cx="2860040" cy="2298700"/>
          </a:xfrm>
          <a:prstGeom prst="borderCallout1">
            <a:avLst>
              <a:gd name="adj1" fmla="val 11958"/>
              <a:gd name="adj2" fmla="val 101333"/>
              <a:gd name="adj3" fmla="val -53370"/>
              <a:gd name="adj4" fmla="val 107548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r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按</a:t>
            </a:r>
            <a:r>
              <a:rPr lang="en-US" altLang="zh-CN" sz="160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CH1 </a:t>
            </a:r>
            <a:r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可取得</a:t>
            </a:r>
            <a:r>
              <a:rPr lang="en-US" altLang="zh-CN" sz="160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CH1</a:t>
            </a:r>
            <a:r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的控制权，随后，位移旋钮和电压档开关只对</a:t>
            </a:r>
            <a:r>
              <a:rPr lang="en-US" altLang="zh-CN" sz="160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CH1</a:t>
            </a:r>
            <a:r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信号有效而对</a:t>
            </a:r>
            <a:r>
              <a:rPr lang="en-US" altLang="zh-CN" sz="160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CH2</a:t>
            </a:r>
            <a:r>
              <a:rPr lang="zh-CN" altLang="en-US" sz="1600" dirty="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信号无效。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若要在屏幕上关闭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CH1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信号，则应再按一次</a:t>
            </a:r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CH1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键。</a:t>
            </a:r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0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40" name="矩形 93192"/>
          <p:cNvSpPr/>
          <p:nvPr/>
        </p:nvSpPr>
        <p:spPr>
          <a:xfrm>
            <a:off x="2052320" y="186690"/>
            <a:ext cx="51263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algn="ctr" eaLnBrk="1" hangingPunct="1"/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示波器的使用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调出信号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-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auto set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206375" y="818515"/>
          <a:ext cx="9044305" cy="5247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9037320" imgH="5242560" progId="Paint.Picture">
                  <p:embed/>
                </p:oleObj>
              </mc:Choice>
              <mc:Fallback>
                <p:oleObj name="" r:id="rId1" imgW="9037320" imgH="524256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375" y="818515"/>
                        <a:ext cx="9044305" cy="5247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9"/>
          <p:cNvSpPr/>
          <p:nvPr/>
        </p:nvSpPr>
        <p:spPr>
          <a:xfrm>
            <a:off x="8262620" y="1214120"/>
            <a:ext cx="914400" cy="60579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0098" name="标题 260097"/>
          <p:cNvSpPr>
            <a:spLocks noGrp="1" noRot="1"/>
          </p:cNvSpPr>
          <p:nvPr>
            <p:ph type="title"/>
          </p:nvPr>
        </p:nvSpPr>
        <p:spPr>
          <a:xfrm>
            <a:off x="301625" y="609600"/>
            <a:ext cx="8540750" cy="515938"/>
          </a:xfrm>
        </p:spPr>
        <p:txBody>
          <a:bodyPr anchor="ctr" anchorCtr="0"/>
          <a:p>
            <a:r>
              <a:rPr lang="zh-CN" altLang="en-US" sz="4000" dirty="0">
                <a:solidFill>
                  <a:srgbClr val="FF0000"/>
                </a:solidFill>
              </a:rPr>
              <a:t>选项和选择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260100" name="图片 260099" descr="14913604786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13" y="1376363"/>
            <a:ext cx="3975100" cy="4945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0101" name="AutoShape 9"/>
          <p:cNvSpPr/>
          <p:nvPr/>
        </p:nvSpPr>
        <p:spPr>
          <a:xfrm>
            <a:off x="5162550" y="2384425"/>
            <a:ext cx="1174750" cy="819150"/>
          </a:xfrm>
          <a:prstGeom prst="borderCallout1">
            <a:avLst>
              <a:gd name="adj1" fmla="val 13954"/>
              <a:gd name="adj2" fmla="val -6486"/>
              <a:gd name="adj3" fmla="val 22093"/>
              <a:gd name="adj4" fmla="val -167028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r>
              <a:rPr lang="zh-CN" altLang="en-US" dirty="0">
                <a:latin typeface="Arial" panose="020B0604020202020204" pitchFamily="34" charset="0"/>
              </a:rPr>
              <a:t>选项调节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0102" name="AutoShape 9"/>
          <p:cNvSpPr/>
          <p:nvPr/>
        </p:nvSpPr>
        <p:spPr>
          <a:xfrm>
            <a:off x="5027613" y="3949700"/>
            <a:ext cx="1174750" cy="819150"/>
          </a:xfrm>
          <a:prstGeom prst="borderCallout1">
            <a:avLst>
              <a:gd name="adj1" fmla="val 13954"/>
              <a:gd name="adj2" fmla="val -6486"/>
              <a:gd name="adj3" fmla="val 12792"/>
              <a:gd name="adj4" fmla="val -172162"/>
            </a:avLst>
          </a:prstGeom>
          <a:solidFill>
            <a:schemeClr val="accent1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p>
            <a:r>
              <a:rPr lang="zh-CN" altLang="en-US" dirty="0">
                <a:latin typeface="Arial" panose="020B0604020202020204" pitchFamily="34" charset="0"/>
              </a:rPr>
              <a:t>选项选择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0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0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26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0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0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500"/>
                                        <p:tgtEl>
                                          <p:spTgt spid="26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01" grpId="0" bldLvl="0" animBg="1"/>
      <p:bldP spid="26010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矩形 93185"/>
          <p:cNvSpPr/>
          <p:nvPr/>
        </p:nvSpPr>
        <p:spPr>
          <a:xfrm>
            <a:off x="276225" y="-11112"/>
            <a:ext cx="7577138" cy="646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四、实验内容与步骤 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9" name="图片 93188" descr="u=4047941451,4106937667&amp;gp=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" y="5300663"/>
            <a:ext cx="1778000" cy="133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矩形 93192"/>
          <p:cNvSpPr/>
          <p:nvPr/>
        </p:nvSpPr>
        <p:spPr>
          <a:xfrm>
            <a:off x="292100" y="776288"/>
            <a:ext cx="4367213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１、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测定串联电路的谐振曲线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4341" name="矩形 559316"/>
          <p:cNvSpPr/>
          <p:nvPr/>
        </p:nvSpPr>
        <p:spPr>
          <a:xfrm>
            <a:off x="534988" y="1530985"/>
            <a:ext cx="3852862" cy="23069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注意</a:t>
            </a:r>
            <a:r>
              <a:rPr lang="en-US" altLang="zh-CN" sz="2400" b="1" dirty="0">
                <a:solidFill>
                  <a:srgbClr val="FF33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  </a:t>
            </a:r>
            <a:endParaRPr lang="en-US" altLang="zh-CN" sz="2400" b="1" dirty="0">
              <a:solidFill>
                <a:srgbClr val="FF33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/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(1)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共地问题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被测电压的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元件必须和电源共地</a:t>
            </a:r>
            <a:r>
              <a:rPr lang="en-US" altLang="zh-CN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测那个元件，就将其移至靠近信号负极一侧，即电路中电阻位置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 </a:t>
            </a:r>
            <a:endParaRPr lang="en-US" altLang="zh-CN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4342" name="组合 1"/>
          <p:cNvGrpSpPr/>
          <p:nvPr/>
        </p:nvGrpSpPr>
        <p:grpSpPr>
          <a:xfrm>
            <a:off x="5153978" y="911225"/>
            <a:ext cx="4271645" cy="2701925"/>
            <a:chOff x="5153978" y="911422"/>
            <a:chExt cx="4271645" cy="2701924"/>
          </a:xfrm>
        </p:grpSpPr>
        <p:sp>
          <p:nvSpPr>
            <p:cNvPr id="14357" name="任意多边形 559320"/>
            <p:cNvSpPr/>
            <p:nvPr/>
          </p:nvSpPr>
          <p:spPr>
            <a:xfrm>
              <a:off x="6451600" y="1503559"/>
              <a:ext cx="2447925" cy="1425575"/>
            </a:xfrm>
            <a:custGeom>
              <a:avLst/>
              <a:gdLst>
                <a:gd name="txL" fmla="*/ 0 w 1542"/>
                <a:gd name="txT" fmla="*/ 0 h 589"/>
                <a:gd name="txR" fmla="*/ 1542 w 1542"/>
                <a:gd name="txB" fmla="*/ 589 h 589"/>
              </a:gdLst>
              <a:ahLst/>
              <a:cxnLst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542" h="589">
                  <a:moveTo>
                    <a:pt x="0" y="589"/>
                  </a:moveTo>
                  <a:lnTo>
                    <a:pt x="1542" y="589"/>
                  </a:lnTo>
                  <a:lnTo>
                    <a:pt x="1542" y="0"/>
                  </a:lnTo>
                  <a:lnTo>
                    <a:pt x="591" y="4"/>
                  </a:lnTo>
                </a:path>
              </a:pathLst>
            </a:custGeom>
            <a:noFill/>
            <a:ln w="9525" cap="flat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58" name="直接连接符 559321"/>
            <p:cNvSpPr/>
            <p:nvPr/>
          </p:nvSpPr>
          <p:spPr>
            <a:xfrm>
              <a:off x="5962650" y="1335284"/>
              <a:ext cx="1588" cy="29210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59" name="直接连接符 559322"/>
            <p:cNvSpPr/>
            <p:nvPr/>
          </p:nvSpPr>
          <p:spPr>
            <a:xfrm>
              <a:off x="6107113" y="1349572"/>
              <a:ext cx="1587" cy="29210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60" name="任意多边形 559323"/>
            <p:cNvSpPr/>
            <p:nvPr/>
          </p:nvSpPr>
          <p:spPr>
            <a:xfrm>
              <a:off x="5389563" y="1497209"/>
              <a:ext cx="573087" cy="1431925"/>
            </a:xfrm>
            <a:custGeom>
              <a:avLst/>
              <a:gdLst>
                <a:gd name="txL" fmla="*/ 0 w 361"/>
                <a:gd name="txT" fmla="*/ 0 h 598"/>
                <a:gd name="txR" fmla="*/ 361 w 361"/>
                <a:gd name="txB" fmla="*/ 598 h 598"/>
              </a:gdLst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61" h="598">
                  <a:moveTo>
                    <a:pt x="334" y="597"/>
                  </a:moveTo>
                  <a:lnTo>
                    <a:pt x="0" y="598"/>
                  </a:lnTo>
                  <a:lnTo>
                    <a:pt x="0" y="1"/>
                  </a:lnTo>
                  <a:lnTo>
                    <a:pt x="361" y="0"/>
                  </a:lnTo>
                </a:path>
              </a:pathLst>
            </a:custGeom>
            <a:noFill/>
            <a:ln w="19050" cap="flat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4361" name="组合 559324"/>
            <p:cNvGrpSpPr/>
            <p:nvPr/>
          </p:nvGrpSpPr>
          <p:grpSpPr>
            <a:xfrm>
              <a:off x="6494463" y="1349572"/>
              <a:ext cx="868362" cy="147637"/>
              <a:chOff x="1365" y="1709"/>
              <a:chExt cx="547" cy="93"/>
            </a:xfrm>
          </p:grpSpPr>
          <p:grpSp>
            <p:nvGrpSpPr>
              <p:cNvPr id="14404" name="组合 559325"/>
              <p:cNvGrpSpPr/>
              <p:nvPr/>
            </p:nvGrpSpPr>
            <p:grpSpPr>
              <a:xfrm>
                <a:off x="1365" y="1709"/>
                <a:ext cx="218" cy="93"/>
                <a:chOff x="1365" y="1709"/>
                <a:chExt cx="218" cy="93"/>
              </a:xfrm>
            </p:grpSpPr>
            <p:sp>
              <p:nvSpPr>
                <p:cNvPr id="14409" name="任意多边形 559326"/>
                <p:cNvSpPr/>
                <p:nvPr/>
              </p:nvSpPr>
              <p:spPr>
                <a:xfrm>
                  <a:off x="1365" y="1709"/>
                  <a:ext cx="109" cy="93"/>
                </a:xfrm>
                <a:custGeom>
                  <a:avLst/>
                  <a:gdLst>
                    <a:gd name="txL" fmla="*/ 0 w 109"/>
                    <a:gd name="txT" fmla="*/ 0 h 93"/>
                    <a:gd name="txR" fmla="*/ 109 w 109"/>
                    <a:gd name="txB" fmla="*/ 93 h 93"/>
                  </a:gdLst>
                  <a:ahLst/>
                  <a:cxnLst>
                    <a:cxn ang="0">
                      <a:pos x="0" y="89"/>
                    </a:cxn>
                    <a:cxn ang="0">
                      <a:pos x="54" y="0"/>
                    </a:cxn>
                    <a:cxn ang="0">
                      <a:pos x="109" y="93"/>
                    </a:cxn>
                  </a:cxnLst>
                  <a:rect l="txL" t="txT" r="txR" b="txB"/>
                  <a:pathLst>
                    <a:path w="109" h="93">
                      <a:moveTo>
                        <a:pt x="0" y="89"/>
                      </a:moveTo>
                      <a:cubicBezTo>
                        <a:pt x="1" y="39"/>
                        <a:pt x="25" y="0"/>
                        <a:pt x="54" y="0"/>
                      </a:cubicBezTo>
                      <a:cubicBezTo>
                        <a:pt x="84" y="0"/>
                        <a:pt x="109" y="42"/>
                        <a:pt x="109" y="9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00066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4410" name="任意多边形 559327"/>
                <p:cNvSpPr/>
                <p:nvPr/>
              </p:nvSpPr>
              <p:spPr>
                <a:xfrm>
                  <a:off x="1474" y="1709"/>
                  <a:ext cx="109" cy="93"/>
                </a:xfrm>
                <a:custGeom>
                  <a:avLst/>
                  <a:gdLst>
                    <a:gd name="txL" fmla="*/ 0 w 109"/>
                    <a:gd name="txT" fmla="*/ 0 h 93"/>
                    <a:gd name="txR" fmla="*/ 109 w 109"/>
                    <a:gd name="txB" fmla="*/ 93 h 93"/>
                  </a:gdLst>
                  <a:ahLst/>
                  <a:cxnLst>
                    <a:cxn ang="0">
                      <a:pos x="0" y="89"/>
                    </a:cxn>
                    <a:cxn ang="0">
                      <a:pos x="55" y="0"/>
                    </a:cxn>
                    <a:cxn ang="0">
                      <a:pos x="109" y="93"/>
                    </a:cxn>
                  </a:cxnLst>
                  <a:rect l="txL" t="txT" r="txR" b="txB"/>
                  <a:pathLst>
                    <a:path w="109" h="93">
                      <a:moveTo>
                        <a:pt x="0" y="89"/>
                      </a:moveTo>
                      <a:cubicBezTo>
                        <a:pt x="1" y="39"/>
                        <a:pt x="25" y="0"/>
                        <a:pt x="55" y="0"/>
                      </a:cubicBezTo>
                      <a:cubicBezTo>
                        <a:pt x="85" y="0"/>
                        <a:pt x="109" y="42"/>
                        <a:pt x="109" y="9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00066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14405" name="组合 559328"/>
              <p:cNvGrpSpPr/>
              <p:nvPr/>
            </p:nvGrpSpPr>
            <p:grpSpPr>
              <a:xfrm>
                <a:off x="1583" y="1709"/>
                <a:ext cx="219" cy="93"/>
                <a:chOff x="1583" y="1709"/>
                <a:chExt cx="219" cy="93"/>
              </a:xfrm>
            </p:grpSpPr>
            <p:sp>
              <p:nvSpPr>
                <p:cNvPr id="14407" name="任意多边形 559329"/>
                <p:cNvSpPr/>
                <p:nvPr/>
              </p:nvSpPr>
              <p:spPr>
                <a:xfrm>
                  <a:off x="1583" y="1709"/>
                  <a:ext cx="110" cy="93"/>
                </a:xfrm>
                <a:custGeom>
                  <a:avLst/>
                  <a:gdLst>
                    <a:gd name="txL" fmla="*/ 0 w 110"/>
                    <a:gd name="txT" fmla="*/ 0 h 93"/>
                    <a:gd name="txR" fmla="*/ 110 w 110"/>
                    <a:gd name="txB" fmla="*/ 93 h 93"/>
                  </a:gdLst>
                  <a:ahLst/>
                  <a:cxnLst>
                    <a:cxn ang="0">
                      <a:pos x="0" y="89"/>
                    </a:cxn>
                    <a:cxn ang="0">
                      <a:pos x="55" y="0"/>
                    </a:cxn>
                    <a:cxn ang="0">
                      <a:pos x="110" y="93"/>
                    </a:cxn>
                  </a:cxnLst>
                  <a:rect l="txL" t="txT" r="txR" b="txB"/>
                  <a:pathLst>
                    <a:path w="110" h="93">
                      <a:moveTo>
                        <a:pt x="0" y="89"/>
                      </a:moveTo>
                      <a:cubicBezTo>
                        <a:pt x="2" y="39"/>
                        <a:pt x="26" y="0"/>
                        <a:pt x="55" y="0"/>
                      </a:cubicBezTo>
                      <a:cubicBezTo>
                        <a:pt x="85" y="0"/>
                        <a:pt x="110" y="42"/>
                        <a:pt x="110" y="9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00066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4408" name="任意多边形 559330"/>
                <p:cNvSpPr/>
                <p:nvPr/>
              </p:nvSpPr>
              <p:spPr>
                <a:xfrm>
                  <a:off x="1693" y="1709"/>
                  <a:ext cx="109" cy="93"/>
                </a:xfrm>
                <a:custGeom>
                  <a:avLst/>
                  <a:gdLst>
                    <a:gd name="txL" fmla="*/ 0 w 109"/>
                    <a:gd name="txT" fmla="*/ 0 h 93"/>
                    <a:gd name="txR" fmla="*/ 109 w 109"/>
                    <a:gd name="txB" fmla="*/ 93 h 93"/>
                  </a:gdLst>
                  <a:ahLst/>
                  <a:cxnLst>
                    <a:cxn ang="0">
                      <a:pos x="0" y="89"/>
                    </a:cxn>
                    <a:cxn ang="0">
                      <a:pos x="54" y="0"/>
                    </a:cxn>
                    <a:cxn ang="0">
                      <a:pos x="109" y="93"/>
                    </a:cxn>
                  </a:cxnLst>
                  <a:rect l="txL" t="txT" r="txR" b="txB"/>
                  <a:pathLst>
                    <a:path w="109" h="93">
                      <a:moveTo>
                        <a:pt x="0" y="89"/>
                      </a:moveTo>
                      <a:cubicBezTo>
                        <a:pt x="1" y="39"/>
                        <a:pt x="25" y="0"/>
                        <a:pt x="54" y="0"/>
                      </a:cubicBezTo>
                      <a:cubicBezTo>
                        <a:pt x="85" y="0"/>
                        <a:pt x="109" y="42"/>
                        <a:pt x="109" y="9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00066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4406" name="任意多边形 559331"/>
              <p:cNvSpPr/>
              <p:nvPr/>
            </p:nvSpPr>
            <p:spPr>
              <a:xfrm>
                <a:off x="1802" y="1709"/>
                <a:ext cx="110" cy="93"/>
              </a:xfrm>
              <a:custGeom>
                <a:avLst/>
                <a:gdLst>
                  <a:gd name="txL" fmla="*/ 0 w 110"/>
                  <a:gd name="txT" fmla="*/ 0 h 93"/>
                  <a:gd name="txR" fmla="*/ 110 w 110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5" y="0"/>
                  </a:cxn>
                  <a:cxn ang="0">
                    <a:pos x="110" y="93"/>
                  </a:cxn>
                </a:cxnLst>
                <a:rect l="txL" t="txT" r="txR" b="txB"/>
                <a:pathLst>
                  <a:path w="110" h="93">
                    <a:moveTo>
                      <a:pt x="0" y="89"/>
                    </a:moveTo>
                    <a:cubicBezTo>
                      <a:pt x="1" y="39"/>
                      <a:pt x="25" y="0"/>
                      <a:pt x="55" y="0"/>
                    </a:cubicBezTo>
                    <a:cubicBezTo>
                      <a:pt x="85" y="0"/>
                      <a:pt x="110" y="42"/>
                      <a:pt x="110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4362" name="直接连接符 559332"/>
            <p:cNvSpPr/>
            <p:nvPr/>
          </p:nvSpPr>
          <p:spPr>
            <a:xfrm>
              <a:off x="6107113" y="1497209"/>
              <a:ext cx="387350" cy="1588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63" name="直接连接符 559333"/>
            <p:cNvSpPr/>
            <p:nvPr/>
          </p:nvSpPr>
          <p:spPr>
            <a:xfrm flipV="1">
              <a:off x="7361237" y="1503558"/>
              <a:ext cx="316108" cy="1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64" name="矩形 559334"/>
            <p:cNvSpPr/>
            <p:nvPr/>
          </p:nvSpPr>
          <p:spPr>
            <a:xfrm>
              <a:off x="6786563" y="911422"/>
              <a:ext cx="2410460" cy="3689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L=</a:t>
              </a:r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0.044</a:t>
              </a:r>
              <a:r>
                <a:rPr lang="zh-CN" altLang="en-US" b="1">
                  <a:solidFill>
                    <a:schemeClr val="tx1"/>
                  </a:solidFill>
                  <a:latin typeface="宋体" panose="02010600030101010101" pitchFamily="2" charset="-122"/>
                  <a:sym typeface="+mn-ea"/>
                </a:rPr>
                <a:t>μ</a:t>
              </a:r>
              <a:r>
                <a:rPr lang="en-US" altLang="zh-CN" b="1">
                  <a:solidFill>
                    <a:schemeClr val="tx1"/>
                  </a:solidFill>
                  <a:latin typeface="宋体" panose="02010600030101010101" pitchFamily="2" charset="-122"/>
                  <a:sym typeface="+mn-ea"/>
                </a:rPr>
                <a:t>F</a:t>
              </a:r>
              <a:endParaRPr lang="en-US" altLang="zh-CN" b="1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65" name="矩形 559335"/>
            <p:cNvSpPr/>
            <p:nvPr/>
          </p:nvSpPr>
          <p:spPr>
            <a:xfrm>
              <a:off x="5153978" y="911422"/>
              <a:ext cx="1453515" cy="3689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C=</a:t>
              </a:r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100mH</a:t>
              </a:r>
              <a:endParaRPr lang="en-US" altLang="zh-CN" sz="2400" b="1" dirty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366" name="直接连接符 559336"/>
            <p:cNvSpPr/>
            <p:nvPr/>
          </p:nvSpPr>
          <p:spPr>
            <a:xfrm>
              <a:off x="5962650" y="1335284"/>
              <a:ext cx="1588" cy="29210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67" name="直接连接符 559337"/>
            <p:cNvSpPr/>
            <p:nvPr/>
          </p:nvSpPr>
          <p:spPr>
            <a:xfrm>
              <a:off x="6107113" y="1349572"/>
              <a:ext cx="1587" cy="29210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4368" name="组合 559338"/>
            <p:cNvGrpSpPr/>
            <p:nvPr/>
          </p:nvGrpSpPr>
          <p:grpSpPr>
            <a:xfrm>
              <a:off x="6494463" y="1349572"/>
              <a:ext cx="346075" cy="147637"/>
              <a:chOff x="1365" y="1709"/>
              <a:chExt cx="218" cy="93"/>
            </a:xfrm>
          </p:grpSpPr>
          <p:sp>
            <p:nvSpPr>
              <p:cNvPr id="14402" name="任意多边形 559339"/>
              <p:cNvSpPr/>
              <p:nvPr/>
            </p:nvSpPr>
            <p:spPr>
              <a:xfrm>
                <a:off x="1365" y="1709"/>
                <a:ext cx="109" cy="93"/>
              </a:xfrm>
              <a:custGeom>
                <a:avLst/>
                <a:gdLst>
                  <a:gd name="txL" fmla="*/ 0 w 109"/>
                  <a:gd name="txT" fmla="*/ 0 h 93"/>
                  <a:gd name="txR" fmla="*/ 109 w 109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4" y="0"/>
                  </a:cxn>
                  <a:cxn ang="0">
                    <a:pos x="109" y="93"/>
                  </a:cxn>
                </a:cxnLst>
                <a:rect l="txL" t="txT" r="txR" b="txB"/>
                <a:pathLst>
                  <a:path w="109" h="93">
                    <a:moveTo>
                      <a:pt x="0" y="89"/>
                    </a:moveTo>
                    <a:cubicBezTo>
                      <a:pt x="1" y="39"/>
                      <a:pt x="25" y="0"/>
                      <a:pt x="54" y="0"/>
                    </a:cubicBezTo>
                    <a:cubicBezTo>
                      <a:pt x="84" y="0"/>
                      <a:pt x="109" y="42"/>
                      <a:pt x="109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403" name="任意多边形 559340"/>
              <p:cNvSpPr/>
              <p:nvPr/>
            </p:nvSpPr>
            <p:spPr>
              <a:xfrm>
                <a:off x="1474" y="1709"/>
                <a:ext cx="109" cy="93"/>
              </a:xfrm>
              <a:custGeom>
                <a:avLst/>
                <a:gdLst>
                  <a:gd name="txL" fmla="*/ 0 w 109"/>
                  <a:gd name="txT" fmla="*/ 0 h 93"/>
                  <a:gd name="txR" fmla="*/ 109 w 109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5" y="0"/>
                  </a:cxn>
                  <a:cxn ang="0">
                    <a:pos x="109" y="93"/>
                  </a:cxn>
                </a:cxnLst>
                <a:rect l="txL" t="txT" r="txR" b="txB"/>
                <a:pathLst>
                  <a:path w="109" h="93">
                    <a:moveTo>
                      <a:pt x="0" y="89"/>
                    </a:moveTo>
                    <a:cubicBezTo>
                      <a:pt x="1" y="39"/>
                      <a:pt x="25" y="0"/>
                      <a:pt x="55" y="0"/>
                    </a:cubicBezTo>
                    <a:cubicBezTo>
                      <a:pt x="85" y="0"/>
                      <a:pt x="109" y="42"/>
                      <a:pt x="109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4369" name="组合 559341"/>
            <p:cNvGrpSpPr/>
            <p:nvPr/>
          </p:nvGrpSpPr>
          <p:grpSpPr>
            <a:xfrm>
              <a:off x="6840538" y="1349572"/>
              <a:ext cx="347662" cy="147637"/>
              <a:chOff x="1583" y="1709"/>
              <a:chExt cx="219" cy="93"/>
            </a:xfrm>
          </p:grpSpPr>
          <p:sp>
            <p:nvSpPr>
              <p:cNvPr id="14400" name="任意多边形 559342"/>
              <p:cNvSpPr/>
              <p:nvPr/>
            </p:nvSpPr>
            <p:spPr>
              <a:xfrm>
                <a:off x="1583" y="1709"/>
                <a:ext cx="110" cy="93"/>
              </a:xfrm>
              <a:custGeom>
                <a:avLst/>
                <a:gdLst>
                  <a:gd name="txL" fmla="*/ 0 w 110"/>
                  <a:gd name="txT" fmla="*/ 0 h 93"/>
                  <a:gd name="txR" fmla="*/ 110 w 110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5" y="0"/>
                  </a:cxn>
                  <a:cxn ang="0">
                    <a:pos x="110" y="93"/>
                  </a:cxn>
                </a:cxnLst>
                <a:rect l="txL" t="txT" r="txR" b="txB"/>
                <a:pathLst>
                  <a:path w="110" h="93">
                    <a:moveTo>
                      <a:pt x="0" y="89"/>
                    </a:moveTo>
                    <a:cubicBezTo>
                      <a:pt x="2" y="39"/>
                      <a:pt x="26" y="0"/>
                      <a:pt x="55" y="0"/>
                    </a:cubicBezTo>
                    <a:cubicBezTo>
                      <a:pt x="85" y="0"/>
                      <a:pt x="110" y="42"/>
                      <a:pt x="110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401" name="任意多边形 559343"/>
              <p:cNvSpPr/>
              <p:nvPr/>
            </p:nvSpPr>
            <p:spPr>
              <a:xfrm>
                <a:off x="1693" y="1709"/>
                <a:ext cx="109" cy="93"/>
              </a:xfrm>
              <a:custGeom>
                <a:avLst/>
                <a:gdLst>
                  <a:gd name="txL" fmla="*/ 0 w 109"/>
                  <a:gd name="txT" fmla="*/ 0 h 93"/>
                  <a:gd name="txR" fmla="*/ 109 w 109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4" y="0"/>
                  </a:cxn>
                  <a:cxn ang="0">
                    <a:pos x="109" y="93"/>
                  </a:cxn>
                </a:cxnLst>
                <a:rect l="txL" t="txT" r="txR" b="txB"/>
                <a:pathLst>
                  <a:path w="109" h="93">
                    <a:moveTo>
                      <a:pt x="0" y="89"/>
                    </a:moveTo>
                    <a:cubicBezTo>
                      <a:pt x="1" y="39"/>
                      <a:pt x="25" y="0"/>
                      <a:pt x="54" y="0"/>
                    </a:cubicBezTo>
                    <a:cubicBezTo>
                      <a:pt x="85" y="0"/>
                      <a:pt x="109" y="42"/>
                      <a:pt x="109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4370" name="任意多边形 559344"/>
            <p:cNvSpPr/>
            <p:nvPr/>
          </p:nvSpPr>
          <p:spPr>
            <a:xfrm>
              <a:off x="7188200" y="1349572"/>
              <a:ext cx="174625" cy="147637"/>
            </a:xfrm>
            <a:custGeom>
              <a:avLst/>
              <a:gdLst>
                <a:gd name="txL" fmla="*/ 0 w 110"/>
                <a:gd name="txT" fmla="*/ 0 h 93"/>
                <a:gd name="txR" fmla="*/ 110 w 110"/>
                <a:gd name="txB" fmla="*/ 93 h 93"/>
              </a:gdLst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10" h="93">
                  <a:moveTo>
                    <a:pt x="0" y="89"/>
                  </a:moveTo>
                  <a:cubicBezTo>
                    <a:pt x="1" y="39"/>
                    <a:pt x="25" y="0"/>
                    <a:pt x="55" y="0"/>
                  </a:cubicBezTo>
                  <a:cubicBezTo>
                    <a:pt x="85" y="0"/>
                    <a:pt x="110" y="42"/>
                    <a:pt x="110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71" name="任意多边形 559345"/>
            <p:cNvSpPr/>
            <p:nvPr/>
          </p:nvSpPr>
          <p:spPr>
            <a:xfrm>
              <a:off x="6494463" y="1349572"/>
              <a:ext cx="173037" cy="147637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4" y="0"/>
                  </a:cubicBezTo>
                  <a:cubicBezTo>
                    <a:pt x="84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72" name="任意多边形 559346"/>
            <p:cNvSpPr/>
            <p:nvPr/>
          </p:nvSpPr>
          <p:spPr>
            <a:xfrm>
              <a:off x="6667500" y="1349572"/>
              <a:ext cx="173038" cy="147637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5" y="0"/>
                  </a:cubicBezTo>
                  <a:cubicBezTo>
                    <a:pt x="85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73" name="任意多边形 559347"/>
            <p:cNvSpPr/>
            <p:nvPr/>
          </p:nvSpPr>
          <p:spPr>
            <a:xfrm>
              <a:off x="6494463" y="1349572"/>
              <a:ext cx="173037" cy="147637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4" y="0"/>
                  </a:cubicBezTo>
                  <a:cubicBezTo>
                    <a:pt x="84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74" name="任意多边形 559348"/>
            <p:cNvSpPr/>
            <p:nvPr/>
          </p:nvSpPr>
          <p:spPr>
            <a:xfrm>
              <a:off x="6667500" y="1349572"/>
              <a:ext cx="173038" cy="147637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5" y="0"/>
                  </a:cubicBezTo>
                  <a:cubicBezTo>
                    <a:pt x="85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75" name="任意多边形 559349"/>
            <p:cNvSpPr/>
            <p:nvPr/>
          </p:nvSpPr>
          <p:spPr>
            <a:xfrm>
              <a:off x="6840538" y="1349572"/>
              <a:ext cx="174625" cy="147637"/>
            </a:xfrm>
            <a:custGeom>
              <a:avLst/>
              <a:gdLst>
                <a:gd name="txL" fmla="*/ 0 w 110"/>
                <a:gd name="txT" fmla="*/ 0 h 93"/>
                <a:gd name="txR" fmla="*/ 110 w 110"/>
                <a:gd name="txB" fmla="*/ 93 h 93"/>
              </a:gdLst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10" h="93">
                  <a:moveTo>
                    <a:pt x="0" y="89"/>
                  </a:moveTo>
                  <a:cubicBezTo>
                    <a:pt x="2" y="39"/>
                    <a:pt x="26" y="0"/>
                    <a:pt x="55" y="0"/>
                  </a:cubicBezTo>
                  <a:cubicBezTo>
                    <a:pt x="85" y="0"/>
                    <a:pt x="110" y="42"/>
                    <a:pt x="110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76" name="任意多边形 559350"/>
            <p:cNvSpPr/>
            <p:nvPr/>
          </p:nvSpPr>
          <p:spPr>
            <a:xfrm>
              <a:off x="7015163" y="1349572"/>
              <a:ext cx="173037" cy="147637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4" y="0"/>
                  </a:cubicBezTo>
                  <a:cubicBezTo>
                    <a:pt x="85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77" name="任意多边形 559351"/>
            <p:cNvSpPr/>
            <p:nvPr/>
          </p:nvSpPr>
          <p:spPr>
            <a:xfrm>
              <a:off x="7015163" y="1349572"/>
              <a:ext cx="173037" cy="147637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4" y="0"/>
                  </a:cubicBezTo>
                  <a:cubicBezTo>
                    <a:pt x="85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78" name="任意多边形 559352"/>
            <p:cNvSpPr/>
            <p:nvPr/>
          </p:nvSpPr>
          <p:spPr>
            <a:xfrm>
              <a:off x="7188200" y="1349572"/>
              <a:ext cx="174625" cy="147637"/>
            </a:xfrm>
            <a:custGeom>
              <a:avLst/>
              <a:gdLst>
                <a:gd name="txL" fmla="*/ 0 w 110"/>
                <a:gd name="txT" fmla="*/ 0 h 93"/>
                <a:gd name="txR" fmla="*/ 110 w 110"/>
                <a:gd name="txB" fmla="*/ 93 h 93"/>
              </a:gdLst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10" h="93">
                  <a:moveTo>
                    <a:pt x="0" y="89"/>
                  </a:moveTo>
                  <a:cubicBezTo>
                    <a:pt x="1" y="39"/>
                    <a:pt x="25" y="0"/>
                    <a:pt x="55" y="0"/>
                  </a:cubicBezTo>
                  <a:cubicBezTo>
                    <a:pt x="85" y="0"/>
                    <a:pt x="110" y="42"/>
                    <a:pt x="110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4379" name="直接连接符 559353"/>
            <p:cNvSpPr/>
            <p:nvPr/>
          </p:nvSpPr>
          <p:spPr>
            <a:xfrm>
              <a:off x="6107113" y="1497209"/>
              <a:ext cx="387350" cy="1588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4380" name="组合 559355"/>
            <p:cNvGrpSpPr/>
            <p:nvPr/>
          </p:nvGrpSpPr>
          <p:grpSpPr>
            <a:xfrm>
              <a:off x="7596188" y="2857697"/>
              <a:ext cx="511175" cy="144462"/>
              <a:chOff x="2124" y="1756"/>
              <a:chExt cx="322" cy="91"/>
            </a:xfrm>
          </p:grpSpPr>
          <p:sp>
            <p:nvSpPr>
              <p:cNvPr id="14398" name="矩形 559356"/>
              <p:cNvSpPr/>
              <p:nvPr/>
            </p:nvSpPr>
            <p:spPr>
              <a:xfrm>
                <a:off x="2124" y="1756"/>
                <a:ext cx="322" cy="91"/>
              </a:xfrm>
              <a:prstGeom prst="rect">
                <a:avLst/>
              </a:prstGeom>
              <a:solidFill>
                <a:srgbClr val="00FF00"/>
              </a:solidFill>
              <a:ln w="9525">
                <a:noFill/>
              </a:ln>
            </p:spPr>
            <p:txBody>
              <a:bodyPr/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399" name="矩形 559357"/>
              <p:cNvSpPr/>
              <p:nvPr/>
            </p:nvSpPr>
            <p:spPr>
              <a:xfrm>
                <a:off x="2124" y="1756"/>
                <a:ext cx="322" cy="91"/>
              </a:xfrm>
              <a:prstGeom prst="rect">
                <a:avLst/>
              </a:prstGeom>
              <a:noFill/>
              <a:ln w="28575" cap="rnd" cmpd="sng">
                <a:solidFill>
                  <a:srgbClr val="0000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381" name="矩形 559358"/>
            <p:cNvSpPr/>
            <p:nvPr/>
          </p:nvSpPr>
          <p:spPr>
            <a:xfrm>
              <a:off x="6011863" y="2573534"/>
              <a:ext cx="296862" cy="6096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4000" dirty="0">
                  <a:solidFill>
                    <a:srgbClr val="000066"/>
                  </a:solidFill>
                  <a:latin typeface="Arial" panose="020B0604020202020204" pitchFamily="34" charset="0"/>
                </a:rPr>
                <a:t>~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82" name="椭圆 559359"/>
            <p:cNvSpPr/>
            <p:nvPr/>
          </p:nvSpPr>
          <p:spPr>
            <a:xfrm flipV="1">
              <a:off x="5875338" y="2857697"/>
              <a:ext cx="107950" cy="10795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83" name="椭圆 559360"/>
            <p:cNvSpPr/>
            <p:nvPr/>
          </p:nvSpPr>
          <p:spPr>
            <a:xfrm flipV="1">
              <a:off x="6307138" y="2857697"/>
              <a:ext cx="107950" cy="10795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84" name="矩形 559361"/>
            <p:cNvSpPr/>
            <p:nvPr/>
          </p:nvSpPr>
          <p:spPr>
            <a:xfrm>
              <a:off x="5875338" y="2570359"/>
              <a:ext cx="133350" cy="274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dirty="0">
                  <a:solidFill>
                    <a:srgbClr val="FF3300"/>
                  </a:solidFill>
                  <a:latin typeface="Arial" panose="020B0604020202020204" pitchFamily="34" charset="0"/>
                </a:rPr>
                <a:t>+</a:t>
              </a:r>
              <a:endParaRPr lang="en-US" altLang="zh-CN" dirty="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85" name="矩形 559362"/>
            <p:cNvSpPr/>
            <p:nvPr/>
          </p:nvSpPr>
          <p:spPr>
            <a:xfrm>
              <a:off x="6307138" y="2513209"/>
              <a:ext cx="101600" cy="3651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2400" dirty="0">
                  <a:solidFill>
                    <a:schemeClr val="tx1"/>
                  </a:solidFill>
                  <a:latin typeface="Arial" panose="020B0604020202020204" pitchFamily="34" charset="0"/>
                </a:rPr>
                <a:t>-</a:t>
              </a:r>
              <a:endParaRPr lang="en-US" altLang="zh-CN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4386" name="组合 559363"/>
            <p:cNvGrpSpPr/>
            <p:nvPr/>
          </p:nvGrpSpPr>
          <p:grpSpPr>
            <a:xfrm>
              <a:off x="5360988" y="1894084"/>
              <a:ext cx="1654175" cy="1035050"/>
              <a:chOff x="3261" y="958"/>
              <a:chExt cx="1042" cy="652"/>
            </a:xfrm>
          </p:grpSpPr>
          <p:sp>
            <p:nvSpPr>
              <p:cNvPr id="14392" name="直接连接符 559364"/>
              <p:cNvSpPr/>
              <p:nvPr/>
            </p:nvSpPr>
            <p:spPr>
              <a:xfrm>
                <a:off x="3279" y="1066"/>
                <a:ext cx="102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393" name="椭圆 559365"/>
              <p:cNvSpPr/>
              <p:nvPr/>
            </p:nvSpPr>
            <p:spPr>
              <a:xfrm>
                <a:off x="3261" y="1045"/>
                <a:ext cx="45" cy="4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394" name="椭圆 559366"/>
              <p:cNvSpPr/>
              <p:nvPr/>
            </p:nvSpPr>
            <p:spPr>
              <a:xfrm>
                <a:off x="3509" y="972"/>
                <a:ext cx="226" cy="18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395" name="矩形 559367"/>
              <p:cNvSpPr/>
              <p:nvPr/>
            </p:nvSpPr>
            <p:spPr>
              <a:xfrm>
                <a:off x="3511" y="958"/>
                <a:ext cx="232" cy="1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eaLnBrk="1" hangingPunct="1"/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ch1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396" name="直接连接符 559368"/>
              <p:cNvSpPr/>
              <p:nvPr/>
            </p:nvSpPr>
            <p:spPr>
              <a:xfrm flipV="1">
                <a:off x="4276" y="1066"/>
                <a:ext cx="0" cy="54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397" name="椭圆 559369"/>
              <p:cNvSpPr/>
              <p:nvPr/>
            </p:nvSpPr>
            <p:spPr>
              <a:xfrm>
                <a:off x="4248" y="1048"/>
                <a:ext cx="45" cy="4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87" name="组合 559370"/>
            <p:cNvGrpSpPr/>
            <p:nvPr/>
          </p:nvGrpSpPr>
          <p:grpSpPr>
            <a:xfrm>
              <a:off x="6972300" y="1882972"/>
              <a:ext cx="1970088" cy="331787"/>
              <a:chOff x="4276" y="951"/>
              <a:chExt cx="1241" cy="209"/>
            </a:xfrm>
          </p:grpSpPr>
          <p:sp>
            <p:nvSpPr>
              <p:cNvPr id="14388" name="椭圆 559371"/>
              <p:cNvSpPr/>
              <p:nvPr/>
            </p:nvSpPr>
            <p:spPr>
              <a:xfrm>
                <a:off x="5472" y="1043"/>
                <a:ext cx="45" cy="4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389" name="椭圆 559372"/>
              <p:cNvSpPr/>
              <p:nvPr/>
            </p:nvSpPr>
            <p:spPr>
              <a:xfrm>
                <a:off x="4878" y="972"/>
                <a:ext cx="226" cy="18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390" name="矩形 559373"/>
              <p:cNvSpPr/>
              <p:nvPr/>
            </p:nvSpPr>
            <p:spPr>
              <a:xfrm>
                <a:off x="4895" y="951"/>
                <a:ext cx="232" cy="1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eaLnBrk="1" hangingPunct="1"/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ch2</a:t>
                </a:r>
                <a:endParaRPr lang="en-US" altLang="zh-CN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391" name="直接连接符 559374"/>
              <p:cNvSpPr/>
              <p:nvPr/>
            </p:nvSpPr>
            <p:spPr>
              <a:xfrm>
                <a:off x="4276" y="1062"/>
                <a:ext cx="119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" name="矩形 559334"/>
            <p:cNvSpPr/>
            <p:nvPr/>
          </p:nvSpPr>
          <p:spPr>
            <a:xfrm>
              <a:off x="7015163" y="3244411"/>
              <a:ext cx="2410460" cy="3689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R=</a:t>
              </a:r>
              <a:r>
                <a:rPr lang="en-US" sz="2400" b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100</a:t>
              </a:r>
              <a:r>
                <a:rPr lang="zh-CN" altLang="en-US" sz="2400" b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、</a:t>
              </a:r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200</a:t>
              </a:r>
              <a:r>
                <a:rPr lang="zh-CN" altLang="en-US" sz="2400" b="1">
                  <a:solidFill>
                    <a:schemeClr val="tx1"/>
                  </a:solidFill>
                  <a:latin typeface="宋体" panose="02010600030101010101" pitchFamily="2" charset="-122"/>
                  <a:sym typeface="+mn-ea"/>
                </a:rPr>
                <a:t>Ω</a:t>
              </a:r>
              <a:endPara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59376" name="矩形 559375"/>
          <p:cNvSpPr/>
          <p:nvPr/>
        </p:nvSpPr>
        <p:spPr>
          <a:xfrm>
            <a:off x="541338" y="3835400"/>
            <a:ext cx="3948112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(2)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测量共振频率及共振时的作图时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将这一组数据（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r>
              <a:rPr lang="en-US" altLang="zh-CN" sz="2400" b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插入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  <a:endParaRPr lang="en-US" altLang="zh-CN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0" name="组合 559376"/>
          <p:cNvGrpSpPr/>
          <p:nvPr/>
        </p:nvGrpSpPr>
        <p:grpSpPr>
          <a:xfrm>
            <a:off x="6689725" y="4035425"/>
            <a:ext cx="2797175" cy="1943100"/>
            <a:chOff x="2936" y="2157"/>
            <a:chExt cx="2887" cy="1846"/>
          </a:xfrm>
        </p:grpSpPr>
        <p:grpSp>
          <p:nvGrpSpPr>
            <p:cNvPr id="14345" name="组合 559377"/>
            <p:cNvGrpSpPr/>
            <p:nvPr/>
          </p:nvGrpSpPr>
          <p:grpSpPr>
            <a:xfrm>
              <a:off x="2936" y="2157"/>
              <a:ext cx="2623" cy="1766"/>
              <a:chOff x="983" y="806"/>
              <a:chExt cx="2623" cy="1766"/>
            </a:xfrm>
          </p:grpSpPr>
          <p:sp>
            <p:nvSpPr>
              <p:cNvPr id="14353" name="直接连接符 559378"/>
              <p:cNvSpPr/>
              <p:nvPr/>
            </p:nvSpPr>
            <p:spPr>
              <a:xfrm>
                <a:off x="1292" y="2387"/>
                <a:ext cx="2314" cy="0"/>
              </a:xfrm>
              <a:prstGeom prst="line">
                <a:avLst/>
              </a:prstGeom>
              <a:ln w="9525" cap="flat" cmpd="sng">
                <a:solidFill>
                  <a:srgbClr val="000066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354" name="直接连接符 559379"/>
              <p:cNvSpPr/>
              <p:nvPr/>
            </p:nvSpPr>
            <p:spPr>
              <a:xfrm flipV="1">
                <a:off x="1292" y="871"/>
                <a:ext cx="0" cy="1516"/>
              </a:xfrm>
              <a:prstGeom prst="line">
                <a:avLst/>
              </a:prstGeom>
              <a:ln w="9525" cap="flat" cmpd="sng">
                <a:solidFill>
                  <a:srgbClr val="000066"/>
                </a:solidFill>
                <a:prstDash val="solid"/>
                <a:headEnd type="none" w="med" len="med"/>
                <a:tailEnd type="triangle" w="med" len="med"/>
              </a:ln>
            </p:spPr>
          </p:sp>
          <p:graphicFrame>
            <p:nvGraphicFramePr>
              <p:cNvPr id="14355" name="对象 559380"/>
              <p:cNvGraphicFramePr/>
              <p:nvPr/>
            </p:nvGraphicFramePr>
            <p:xfrm>
              <a:off x="983" y="806"/>
              <a:ext cx="160" cy="1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2" name="" r:id="rId2" imgW="127000" imgH="164465" progId="Equation.DSMT4">
                      <p:embed/>
                    </p:oleObj>
                  </mc:Choice>
                  <mc:Fallback>
                    <p:oleObj name="" r:id="rId2" imgW="127000" imgH="164465" progId="Equation.DSMT4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983" y="806"/>
                            <a:ext cx="160" cy="19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56" name="对象 559381"/>
              <p:cNvGraphicFramePr/>
              <p:nvPr/>
            </p:nvGraphicFramePr>
            <p:xfrm>
              <a:off x="3387" y="2387"/>
              <a:ext cx="219" cy="1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" name="" r:id="rId4" imgW="152400" imgH="139700" progId="Equation.DSMT4">
                      <p:embed/>
                    </p:oleObj>
                  </mc:Choice>
                  <mc:Fallback>
                    <p:oleObj name="" r:id="rId4" imgW="152400" imgH="139700" progId="Equation.DSMT4">
                      <p:embed/>
                      <p:pic>
                        <p:nvPicPr>
                          <p:cNvPr id="0" name="图片 3089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3387" y="2387"/>
                            <a:ext cx="219" cy="1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346" name="组合 559382"/>
            <p:cNvGrpSpPr/>
            <p:nvPr/>
          </p:nvGrpSpPr>
          <p:grpSpPr>
            <a:xfrm>
              <a:off x="3386" y="2492"/>
              <a:ext cx="2437" cy="1511"/>
              <a:chOff x="3386" y="2492"/>
              <a:chExt cx="2437" cy="1511"/>
            </a:xfrm>
          </p:grpSpPr>
          <p:graphicFrame>
            <p:nvGraphicFramePr>
              <p:cNvPr id="14347" name="对象 559383"/>
              <p:cNvGraphicFramePr/>
              <p:nvPr/>
            </p:nvGraphicFramePr>
            <p:xfrm>
              <a:off x="4243" y="3700"/>
              <a:ext cx="274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1" name="" r:id="rId6" imgW="190500" imgH="228600" progId="Equation.DSMT4">
                      <p:embed/>
                    </p:oleObj>
                  </mc:Choice>
                  <mc:Fallback>
                    <p:oleObj name="" r:id="rId6" imgW="190500" imgH="228600" progId="Equation.DSMT4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243" y="3700"/>
                            <a:ext cx="274" cy="3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48" name="任意多边形 559384"/>
              <p:cNvSpPr/>
              <p:nvPr/>
            </p:nvSpPr>
            <p:spPr>
              <a:xfrm>
                <a:off x="3425" y="3515"/>
                <a:ext cx="1724" cy="184"/>
              </a:xfrm>
              <a:custGeom>
                <a:avLst/>
                <a:gdLst>
                  <a:gd name="txL" fmla="*/ 0 w 1724"/>
                  <a:gd name="txT" fmla="*/ 0 h 184"/>
                  <a:gd name="txR" fmla="*/ 1724 w 1724"/>
                  <a:gd name="txB" fmla="*/ 184 h 184"/>
                </a:gdLst>
                <a:ahLst/>
                <a:cxnLst>
                  <a:cxn ang="0">
                    <a:pos x="0" y="184"/>
                  </a:cxn>
                  <a:cxn ang="0">
                    <a:pos x="391" y="110"/>
                  </a:cxn>
                  <a:cxn ang="0">
                    <a:pos x="907" y="3"/>
                  </a:cxn>
                  <a:cxn ang="0">
                    <a:pos x="1424" y="129"/>
                  </a:cxn>
                  <a:cxn ang="0">
                    <a:pos x="1724" y="184"/>
                  </a:cxn>
                </a:cxnLst>
                <a:rect l="txL" t="txT" r="txR" b="txB"/>
                <a:pathLst>
                  <a:path w="1724" h="184">
                    <a:moveTo>
                      <a:pt x="0" y="184"/>
                    </a:moveTo>
                    <a:cubicBezTo>
                      <a:pt x="65" y="172"/>
                      <a:pt x="240" y="140"/>
                      <a:pt x="391" y="110"/>
                    </a:cubicBezTo>
                    <a:cubicBezTo>
                      <a:pt x="542" y="80"/>
                      <a:pt x="735" y="0"/>
                      <a:pt x="907" y="3"/>
                    </a:cubicBezTo>
                    <a:cubicBezTo>
                      <a:pt x="1079" y="6"/>
                      <a:pt x="1288" y="99"/>
                      <a:pt x="1424" y="129"/>
                    </a:cubicBezTo>
                    <a:cubicBezTo>
                      <a:pt x="1560" y="159"/>
                      <a:pt x="1662" y="173"/>
                      <a:pt x="1724" y="184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349" name="任意多边形 559385"/>
              <p:cNvSpPr/>
              <p:nvPr/>
            </p:nvSpPr>
            <p:spPr>
              <a:xfrm>
                <a:off x="3425" y="3377"/>
                <a:ext cx="1724" cy="277"/>
              </a:xfrm>
              <a:custGeom>
                <a:avLst/>
                <a:gdLst>
                  <a:gd name="txL" fmla="*/ 0 w 1724"/>
                  <a:gd name="txT" fmla="*/ 0 h 277"/>
                  <a:gd name="txR" fmla="*/ 1724 w 1724"/>
                  <a:gd name="txB" fmla="*/ 277 h 277"/>
                </a:gdLst>
                <a:ahLst/>
                <a:cxnLst>
                  <a:cxn ang="0">
                    <a:pos x="0" y="277"/>
                  </a:cxn>
                  <a:cxn ang="0">
                    <a:pos x="464" y="130"/>
                  </a:cxn>
                  <a:cxn ang="0">
                    <a:pos x="903" y="2"/>
                  </a:cxn>
                  <a:cxn ang="0">
                    <a:pos x="1223" y="120"/>
                  </a:cxn>
                  <a:cxn ang="0">
                    <a:pos x="1724" y="277"/>
                  </a:cxn>
                </a:cxnLst>
                <a:rect l="txL" t="txT" r="txR" b="txB"/>
                <a:pathLst>
                  <a:path w="1724" h="277">
                    <a:moveTo>
                      <a:pt x="0" y="277"/>
                    </a:moveTo>
                    <a:cubicBezTo>
                      <a:pt x="77" y="253"/>
                      <a:pt x="313" y="176"/>
                      <a:pt x="464" y="130"/>
                    </a:cubicBezTo>
                    <a:cubicBezTo>
                      <a:pt x="615" y="84"/>
                      <a:pt x="777" y="4"/>
                      <a:pt x="903" y="2"/>
                    </a:cubicBezTo>
                    <a:cubicBezTo>
                      <a:pt x="1029" y="0"/>
                      <a:pt x="1086" y="74"/>
                      <a:pt x="1223" y="120"/>
                    </a:cubicBezTo>
                    <a:cubicBezTo>
                      <a:pt x="1360" y="166"/>
                      <a:pt x="1620" y="244"/>
                      <a:pt x="1724" y="277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350" name="任意多边形 559386"/>
              <p:cNvSpPr/>
              <p:nvPr/>
            </p:nvSpPr>
            <p:spPr>
              <a:xfrm>
                <a:off x="3386" y="2492"/>
                <a:ext cx="1765" cy="1133"/>
              </a:xfrm>
              <a:custGeom>
                <a:avLst/>
                <a:gdLst>
                  <a:gd name="txL" fmla="*/ 0 w 1765"/>
                  <a:gd name="txT" fmla="*/ 0 h 1299"/>
                  <a:gd name="txR" fmla="*/ 1765 w 1765"/>
                  <a:gd name="txB" fmla="*/ 1299 h 1299"/>
                </a:gdLst>
                <a:ahLst/>
                <a:cxnLst>
                  <a:cxn ang="0">
                    <a:pos x="0" y="142"/>
                  </a:cxn>
                  <a:cxn ang="0">
                    <a:pos x="723" y="106"/>
                  </a:cxn>
                  <a:cxn ang="0">
                    <a:pos x="942" y="1"/>
                  </a:cxn>
                  <a:cxn ang="0">
                    <a:pos x="1162" y="106"/>
                  </a:cxn>
                  <a:cxn ang="0">
                    <a:pos x="1765" y="146"/>
                  </a:cxn>
                </a:cxnLst>
                <a:rect l="txL" t="txT" r="txR" b="txB"/>
                <a:pathLst>
                  <a:path w="1765" h="1299">
                    <a:moveTo>
                      <a:pt x="0" y="1263"/>
                    </a:moveTo>
                    <a:cubicBezTo>
                      <a:pt x="120" y="1210"/>
                      <a:pt x="566" y="1153"/>
                      <a:pt x="723" y="943"/>
                    </a:cubicBezTo>
                    <a:cubicBezTo>
                      <a:pt x="880" y="733"/>
                      <a:pt x="869" y="0"/>
                      <a:pt x="942" y="1"/>
                    </a:cubicBezTo>
                    <a:cubicBezTo>
                      <a:pt x="1015" y="2"/>
                      <a:pt x="1025" y="736"/>
                      <a:pt x="1162" y="952"/>
                    </a:cubicBezTo>
                    <a:cubicBezTo>
                      <a:pt x="1299" y="1168"/>
                      <a:pt x="1639" y="1227"/>
                      <a:pt x="1765" y="1299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351" name="文本框 559387"/>
              <p:cNvSpPr txBox="1"/>
              <p:nvPr/>
            </p:nvSpPr>
            <p:spPr>
              <a:xfrm>
                <a:off x="5546" y="3563"/>
                <a:ext cx="277" cy="43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f</a:t>
                </a:r>
                <a:endParaRPr lang="en-US" altLang="zh-CN" sz="2400" i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52" name="直接连接符 559388"/>
              <p:cNvSpPr/>
              <p:nvPr/>
            </p:nvSpPr>
            <p:spPr>
              <a:xfrm flipV="1">
                <a:off x="4330" y="2492"/>
                <a:ext cx="0" cy="1246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dash"/>
                <a:headEnd type="none" w="med" len="med"/>
                <a:tailEnd type="none" w="med" len="med"/>
              </a:ln>
            </p:spPr>
          </p:sp>
        </p:grpSp>
      </p:grpSp>
      <p:sp>
        <p:nvSpPr>
          <p:cNvPr id="2" name="文本框 1"/>
          <p:cNvSpPr txBox="1"/>
          <p:nvPr/>
        </p:nvSpPr>
        <p:spPr>
          <a:xfrm>
            <a:off x="7857490" y="612775"/>
            <a:ext cx="1744980" cy="102870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>
                <a:latin typeface="宋体" panose="02010600030101010101" pitchFamily="2" charset="-122"/>
              </a:rPr>
              <a:t>μ</a:t>
            </a: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8000" y="3238500"/>
            <a:ext cx="1003300" cy="70358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endParaRPr lang="zh-CN" altLang="en-US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9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3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22605" y="1449705"/>
          <a:ext cx="7445375" cy="47186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2315"/>
                <a:gridCol w="742315"/>
                <a:gridCol w="742315"/>
                <a:gridCol w="765810"/>
                <a:gridCol w="765810"/>
                <a:gridCol w="717550"/>
                <a:gridCol w="742315"/>
                <a:gridCol w="742315"/>
                <a:gridCol w="742315"/>
                <a:gridCol w="742315"/>
              </a:tblGrid>
              <a:tr h="35687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 / Hz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</a:t>
                      </a:r>
                      <a:r>
                        <a:rPr lang="en-US" sz="1200" kern="100" baseline="-25000">
                          <a:effectLst/>
                        </a:rPr>
                        <a:t>1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  <a:sym typeface="Symbol" panose="05050102010706020507" pitchFamily="18" charset="2"/>
                        </a:rPr>
                        <a:t>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</a:rPr>
                        <a:t>100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  <a:sym typeface="Symbol" panose="05050102010706020507" pitchFamily="18" charset="2"/>
                        </a:rPr>
                        <a:t>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</a:t>
                      </a:r>
                      <a:r>
                        <a:rPr lang="en-US" sz="1200" kern="100" baseline="-25000">
                          <a:effectLst/>
                        </a:rPr>
                        <a:t>2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  <a:sym typeface="Symbol" panose="05050102010706020507" pitchFamily="18" charset="2"/>
                        </a:rPr>
                        <a:t>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</a:rPr>
                        <a:t>200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  <a:sym typeface="Symbol" panose="05050102010706020507" pitchFamily="18" charset="2"/>
                        </a:rPr>
                        <a:t>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 / Hz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</a:t>
                      </a:r>
                      <a:r>
                        <a:rPr lang="en-US" sz="1200" kern="100" baseline="-25000">
                          <a:effectLst/>
                        </a:rPr>
                        <a:t>1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  <a:sym typeface="Symbol" panose="05050102010706020507" pitchFamily="18" charset="2"/>
                        </a:rPr>
                        <a:t>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</a:rPr>
                        <a:t>100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  <a:sym typeface="Symbol" panose="05050102010706020507" pitchFamily="18" charset="2"/>
                        </a:rPr>
                        <a:t>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</a:t>
                      </a:r>
                      <a:r>
                        <a:rPr lang="en-US" sz="1200" kern="100" baseline="-25000">
                          <a:effectLst/>
                        </a:rPr>
                        <a:t>2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  <a:sym typeface="Symbol" panose="05050102010706020507" pitchFamily="18" charset="2"/>
                        </a:rPr>
                        <a:t>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</a:rPr>
                        <a:t>200</a:t>
                      </a:r>
                      <a:r>
                        <a:rPr lang="en-US" sz="1200" kern="100" baseline="30000">
                          <a:effectLst/>
                        </a:rPr>
                        <a:t> </a:t>
                      </a:r>
                      <a:r>
                        <a:rPr lang="en-US" sz="1200" kern="100">
                          <a:effectLst/>
                          <a:sym typeface="Symbol" panose="05050102010706020507" pitchFamily="18" charset="2"/>
                        </a:rPr>
                        <a:t>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</a:tr>
              <a:tr h="39687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 / mV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 / mA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 / mV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 / mA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 / mV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i</a:t>
                      </a:r>
                      <a:r>
                        <a:rPr lang="en-US" sz="1200" kern="100" dirty="0">
                          <a:effectLst/>
                        </a:rPr>
                        <a:t> / mA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 / mV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 / mA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1600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2400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7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1700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2450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1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1800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2500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1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1900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2550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2600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1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2100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2700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7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2150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2800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1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2200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2900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1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2250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3000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7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2300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3100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1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2350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3200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513" name="矩形 93192"/>
          <p:cNvSpPr/>
          <p:nvPr/>
        </p:nvSpPr>
        <p:spPr>
          <a:xfrm>
            <a:off x="292100" y="776288"/>
            <a:ext cx="4367213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数据测量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7280" y="762000"/>
            <a:ext cx="358521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lvl="0" indent="0" algn="just" defTabSz="44958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Times New Roman" panose="02020603050405020304" pitchFamily="18" charset="0"/>
              <a:buNone/>
              <a:defRPr/>
            </a:pPr>
            <a:r>
              <a:rPr kumimoji="0" lang="en-US" altLang="zh-CN" sz="1800" b="0" i="1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 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sng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 </a:t>
            </a:r>
            <a:r>
              <a:rPr kumimoji="0" lang="en-US" altLang="zh-CN" sz="1800" b="0" i="1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 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</a:t>
            </a:r>
            <a:r>
              <a:rPr lang="en-US" altLang="zh-CN" sz="1800" u="sng" kern="100" noProof="0" dirty="0" smtClean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0000"/>
                </a:highlight>
                <a:uLnTx/>
                <a:uFillTx/>
                <a:latin typeface="Times New Roman" panose="02020603050405020304" pitchFamily="18" charset="0"/>
                <a:sym typeface="+mn-ea"/>
              </a:rPr>
              <a:t>                    </a:t>
            </a:r>
            <a:r>
              <a:rPr lang="en-US" altLang="zh-CN" sz="1800" u="sng" kern="1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sng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</a:t>
            </a:r>
            <a:endParaRPr kumimoji="0" lang="zh-CN" altLang="zh-CN" sz="1800" b="0" i="0" u="sng" strike="noStrike" kern="1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666750" algn="just" defTabSz="44958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Times New Roman" panose="02020603050405020304" pitchFamily="18" charset="0"/>
              <a:buNone/>
              <a:defRPr/>
            </a:pPr>
            <a:r>
              <a:rPr kumimoji="0" lang="en-US" altLang="zh-CN" sz="1800" b="0" i="1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 </a:t>
            </a:r>
            <a:endParaRPr kumimoji="0" lang="zh-CN" altLang="zh-CN" sz="1800" b="0" i="0" u="none" strike="noStrike" kern="1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图片 561154" descr="u=4047941451,4106937667&amp;gp=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" y="5300663"/>
            <a:ext cx="1778000" cy="133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矩形 561155"/>
          <p:cNvSpPr/>
          <p:nvPr/>
        </p:nvSpPr>
        <p:spPr>
          <a:xfrm>
            <a:off x="539750" y="1520825"/>
            <a:ext cx="4254500" cy="822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测定共振频率和共振时的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R</a:t>
            </a:r>
            <a:r>
              <a:rPr lang="zh-CN" altLang="en-US" sz="2400" b="1" baseline="-25000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、 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C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和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L</a:t>
            </a:r>
            <a:endParaRPr lang="en-US" altLang="zh-CN" sz="2400" b="1" baseline="-25000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7412" name="任意多边形 561157"/>
          <p:cNvSpPr/>
          <p:nvPr/>
        </p:nvSpPr>
        <p:spPr>
          <a:xfrm>
            <a:off x="6267450" y="1130300"/>
            <a:ext cx="2447925" cy="1425575"/>
          </a:xfrm>
          <a:custGeom>
            <a:avLst/>
            <a:gdLst>
              <a:gd name="txL" fmla="*/ 0 w 1542"/>
              <a:gd name="txT" fmla="*/ 0 h 589"/>
              <a:gd name="txR" fmla="*/ 1542 w 1542"/>
              <a:gd name="txB" fmla="*/ 589 h 589"/>
            </a:gdLst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1542" h="589">
                <a:moveTo>
                  <a:pt x="0" y="589"/>
                </a:moveTo>
                <a:lnTo>
                  <a:pt x="1542" y="589"/>
                </a:lnTo>
                <a:lnTo>
                  <a:pt x="1542" y="0"/>
                </a:lnTo>
                <a:lnTo>
                  <a:pt x="591" y="4"/>
                </a:lnTo>
              </a:path>
            </a:pathLst>
          </a:custGeom>
          <a:noFill/>
          <a:ln w="9525" cap="flat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13" name="直接连接符 561158"/>
          <p:cNvSpPr/>
          <p:nvPr/>
        </p:nvSpPr>
        <p:spPr>
          <a:xfrm>
            <a:off x="5778500" y="962025"/>
            <a:ext cx="1588" cy="292100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14" name="直接连接符 561159"/>
          <p:cNvSpPr/>
          <p:nvPr/>
        </p:nvSpPr>
        <p:spPr>
          <a:xfrm>
            <a:off x="5922963" y="976313"/>
            <a:ext cx="1587" cy="292100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15" name="任意多边形 561160"/>
          <p:cNvSpPr/>
          <p:nvPr/>
        </p:nvSpPr>
        <p:spPr>
          <a:xfrm>
            <a:off x="5205413" y="1123950"/>
            <a:ext cx="573087" cy="1431925"/>
          </a:xfrm>
          <a:custGeom>
            <a:avLst/>
            <a:gdLst>
              <a:gd name="txL" fmla="*/ 0 w 361"/>
              <a:gd name="txT" fmla="*/ 0 h 598"/>
              <a:gd name="txR" fmla="*/ 361 w 361"/>
              <a:gd name="txB" fmla="*/ 598 h 598"/>
            </a:gdLst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txL" t="txT" r="txR" b="txB"/>
            <a:pathLst>
              <a:path w="361" h="598">
                <a:moveTo>
                  <a:pt x="334" y="597"/>
                </a:moveTo>
                <a:lnTo>
                  <a:pt x="0" y="598"/>
                </a:lnTo>
                <a:lnTo>
                  <a:pt x="0" y="1"/>
                </a:lnTo>
                <a:lnTo>
                  <a:pt x="361" y="0"/>
                </a:lnTo>
              </a:path>
            </a:pathLst>
          </a:custGeom>
          <a:noFill/>
          <a:ln w="19050" cap="flat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7416" name="组合 561161"/>
          <p:cNvGrpSpPr/>
          <p:nvPr/>
        </p:nvGrpSpPr>
        <p:grpSpPr>
          <a:xfrm>
            <a:off x="6310313" y="976313"/>
            <a:ext cx="868362" cy="147637"/>
            <a:chOff x="1365" y="1709"/>
            <a:chExt cx="547" cy="93"/>
          </a:xfrm>
        </p:grpSpPr>
        <p:grpSp>
          <p:nvGrpSpPr>
            <p:cNvPr id="17464" name="组合 561162"/>
            <p:cNvGrpSpPr/>
            <p:nvPr/>
          </p:nvGrpSpPr>
          <p:grpSpPr>
            <a:xfrm>
              <a:off x="1365" y="1709"/>
              <a:ext cx="218" cy="93"/>
              <a:chOff x="1365" y="1709"/>
              <a:chExt cx="218" cy="93"/>
            </a:xfrm>
          </p:grpSpPr>
          <p:sp>
            <p:nvSpPr>
              <p:cNvPr id="17469" name="任意多边形 561163"/>
              <p:cNvSpPr/>
              <p:nvPr/>
            </p:nvSpPr>
            <p:spPr>
              <a:xfrm>
                <a:off x="1365" y="1709"/>
                <a:ext cx="109" cy="93"/>
              </a:xfrm>
              <a:custGeom>
                <a:avLst/>
                <a:gdLst>
                  <a:gd name="txL" fmla="*/ 0 w 109"/>
                  <a:gd name="txT" fmla="*/ 0 h 93"/>
                  <a:gd name="txR" fmla="*/ 109 w 109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4" y="0"/>
                  </a:cxn>
                  <a:cxn ang="0">
                    <a:pos x="109" y="93"/>
                  </a:cxn>
                </a:cxnLst>
                <a:rect l="txL" t="txT" r="txR" b="txB"/>
                <a:pathLst>
                  <a:path w="109" h="93">
                    <a:moveTo>
                      <a:pt x="0" y="89"/>
                    </a:moveTo>
                    <a:cubicBezTo>
                      <a:pt x="1" y="39"/>
                      <a:pt x="25" y="0"/>
                      <a:pt x="54" y="0"/>
                    </a:cubicBezTo>
                    <a:cubicBezTo>
                      <a:pt x="84" y="0"/>
                      <a:pt x="109" y="42"/>
                      <a:pt x="109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470" name="任意多边形 561164"/>
              <p:cNvSpPr/>
              <p:nvPr/>
            </p:nvSpPr>
            <p:spPr>
              <a:xfrm>
                <a:off x="1474" y="1709"/>
                <a:ext cx="109" cy="93"/>
              </a:xfrm>
              <a:custGeom>
                <a:avLst/>
                <a:gdLst>
                  <a:gd name="txL" fmla="*/ 0 w 109"/>
                  <a:gd name="txT" fmla="*/ 0 h 93"/>
                  <a:gd name="txR" fmla="*/ 109 w 109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5" y="0"/>
                  </a:cxn>
                  <a:cxn ang="0">
                    <a:pos x="109" y="93"/>
                  </a:cxn>
                </a:cxnLst>
                <a:rect l="txL" t="txT" r="txR" b="txB"/>
                <a:pathLst>
                  <a:path w="109" h="93">
                    <a:moveTo>
                      <a:pt x="0" y="89"/>
                    </a:moveTo>
                    <a:cubicBezTo>
                      <a:pt x="1" y="39"/>
                      <a:pt x="25" y="0"/>
                      <a:pt x="55" y="0"/>
                    </a:cubicBezTo>
                    <a:cubicBezTo>
                      <a:pt x="85" y="0"/>
                      <a:pt x="109" y="42"/>
                      <a:pt x="109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7465" name="组合 561165"/>
            <p:cNvGrpSpPr/>
            <p:nvPr/>
          </p:nvGrpSpPr>
          <p:grpSpPr>
            <a:xfrm>
              <a:off x="1583" y="1709"/>
              <a:ext cx="219" cy="93"/>
              <a:chOff x="1583" y="1709"/>
              <a:chExt cx="219" cy="93"/>
            </a:xfrm>
          </p:grpSpPr>
          <p:sp>
            <p:nvSpPr>
              <p:cNvPr id="17467" name="任意多边形 561166"/>
              <p:cNvSpPr/>
              <p:nvPr/>
            </p:nvSpPr>
            <p:spPr>
              <a:xfrm>
                <a:off x="1583" y="1709"/>
                <a:ext cx="110" cy="93"/>
              </a:xfrm>
              <a:custGeom>
                <a:avLst/>
                <a:gdLst>
                  <a:gd name="txL" fmla="*/ 0 w 110"/>
                  <a:gd name="txT" fmla="*/ 0 h 93"/>
                  <a:gd name="txR" fmla="*/ 110 w 110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5" y="0"/>
                  </a:cxn>
                  <a:cxn ang="0">
                    <a:pos x="110" y="93"/>
                  </a:cxn>
                </a:cxnLst>
                <a:rect l="txL" t="txT" r="txR" b="txB"/>
                <a:pathLst>
                  <a:path w="110" h="93">
                    <a:moveTo>
                      <a:pt x="0" y="89"/>
                    </a:moveTo>
                    <a:cubicBezTo>
                      <a:pt x="2" y="39"/>
                      <a:pt x="26" y="0"/>
                      <a:pt x="55" y="0"/>
                    </a:cubicBezTo>
                    <a:cubicBezTo>
                      <a:pt x="85" y="0"/>
                      <a:pt x="110" y="42"/>
                      <a:pt x="110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468" name="任意多边形 561167"/>
              <p:cNvSpPr/>
              <p:nvPr/>
            </p:nvSpPr>
            <p:spPr>
              <a:xfrm>
                <a:off x="1693" y="1709"/>
                <a:ext cx="109" cy="93"/>
              </a:xfrm>
              <a:custGeom>
                <a:avLst/>
                <a:gdLst>
                  <a:gd name="txL" fmla="*/ 0 w 109"/>
                  <a:gd name="txT" fmla="*/ 0 h 93"/>
                  <a:gd name="txR" fmla="*/ 109 w 109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4" y="0"/>
                  </a:cxn>
                  <a:cxn ang="0">
                    <a:pos x="109" y="93"/>
                  </a:cxn>
                </a:cxnLst>
                <a:rect l="txL" t="txT" r="txR" b="txB"/>
                <a:pathLst>
                  <a:path w="109" h="93">
                    <a:moveTo>
                      <a:pt x="0" y="89"/>
                    </a:moveTo>
                    <a:cubicBezTo>
                      <a:pt x="1" y="39"/>
                      <a:pt x="25" y="0"/>
                      <a:pt x="54" y="0"/>
                    </a:cubicBezTo>
                    <a:cubicBezTo>
                      <a:pt x="85" y="0"/>
                      <a:pt x="109" y="42"/>
                      <a:pt x="109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7466" name="任意多边形 561168"/>
            <p:cNvSpPr/>
            <p:nvPr/>
          </p:nvSpPr>
          <p:spPr>
            <a:xfrm>
              <a:off x="1802" y="1709"/>
              <a:ext cx="110" cy="93"/>
            </a:xfrm>
            <a:custGeom>
              <a:avLst/>
              <a:gdLst>
                <a:gd name="txL" fmla="*/ 0 w 110"/>
                <a:gd name="txT" fmla="*/ 0 h 93"/>
                <a:gd name="txR" fmla="*/ 110 w 110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5" y="0"/>
                </a:cxn>
                <a:cxn ang="0">
                  <a:pos x="110" y="93"/>
                </a:cxn>
              </a:cxnLst>
              <a:rect l="txL" t="txT" r="txR" b="txB"/>
              <a:pathLst>
                <a:path w="110" h="93">
                  <a:moveTo>
                    <a:pt x="0" y="89"/>
                  </a:moveTo>
                  <a:cubicBezTo>
                    <a:pt x="1" y="39"/>
                    <a:pt x="25" y="0"/>
                    <a:pt x="55" y="0"/>
                  </a:cubicBezTo>
                  <a:cubicBezTo>
                    <a:pt x="85" y="0"/>
                    <a:pt x="110" y="42"/>
                    <a:pt x="110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7417" name="直接连接符 561169"/>
          <p:cNvSpPr/>
          <p:nvPr/>
        </p:nvSpPr>
        <p:spPr>
          <a:xfrm>
            <a:off x="5922963" y="1123950"/>
            <a:ext cx="387350" cy="1588"/>
          </a:xfrm>
          <a:prstGeom prst="line">
            <a:avLst/>
          </a:prstGeom>
          <a:ln w="19050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18" name="直接连接符 561170"/>
          <p:cNvSpPr/>
          <p:nvPr/>
        </p:nvSpPr>
        <p:spPr>
          <a:xfrm flipV="1">
            <a:off x="7178675" y="1114425"/>
            <a:ext cx="314325" cy="1588"/>
          </a:xfrm>
          <a:prstGeom prst="line">
            <a:avLst/>
          </a:prstGeom>
          <a:ln w="19050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19" name="矩形 561171"/>
          <p:cNvSpPr/>
          <p:nvPr/>
        </p:nvSpPr>
        <p:spPr>
          <a:xfrm>
            <a:off x="6602413" y="538163"/>
            <a:ext cx="185737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eaLnBrk="1" hangingPunct="1"/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</a:rPr>
              <a:t>L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420" name="矩形 561172"/>
          <p:cNvSpPr/>
          <p:nvPr/>
        </p:nvSpPr>
        <p:spPr>
          <a:xfrm>
            <a:off x="5726113" y="538163"/>
            <a:ext cx="203200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eaLnBrk="1" hangingPunct="1"/>
            <a:r>
              <a:rPr lang="en-US" altLang="zh-CN" sz="2400" b="1" i="1" dirty="0">
                <a:solidFill>
                  <a:srgbClr val="000066"/>
                </a:solidFill>
                <a:latin typeface="Times New Roman" panose="02020603050405020304" pitchFamily="18" charset="0"/>
              </a:rPr>
              <a:t>C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421" name="直接连接符 561173"/>
          <p:cNvSpPr/>
          <p:nvPr/>
        </p:nvSpPr>
        <p:spPr>
          <a:xfrm>
            <a:off x="5778500" y="962025"/>
            <a:ext cx="1588" cy="292100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22" name="直接连接符 561174"/>
          <p:cNvSpPr/>
          <p:nvPr/>
        </p:nvSpPr>
        <p:spPr>
          <a:xfrm>
            <a:off x="5922963" y="976313"/>
            <a:ext cx="1587" cy="292100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423" name="组合 561175"/>
          <p:cNvGrpSpPr/>
          <p:nvPr/>
        </p:nvGrpSpPr>
        <p:grpSpPr>
          <a:xfrm>
            <a:off x="6310313" y="976313"/>
            <a:ext cx="346075" cy="147637"/>
            <a:chOff x="1365" y="1709"/>
            <a:chExt cx="218" cy="93"/>
          </a:xfrm>
        </p:grpSpPr>
        <p:sp>
          <p:nvSpPr>
            <p:cNvPr id="17462" name="任意多边形 561176"/>
            <p:cNvSpPr/>
            <p:nvPr/>
          </p:nvSpPr>
          <p:spPr>
            <a:xfrm>
              <a:off x="1365" y="1709"/>
              <a:ext cx="109" cy="93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4" y="0"/>
                </a:cxn>
                <a:cxn ang="0">
                  <a:pos x="109" y="93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4" y="0"/>
                  </a:cubicBezTo>
                  <a:cubicBezTo>
                    <a:pt x="84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63" name="任意多边形 561177"/>
            <p:cNvSpPr/>
            <p:nvPr/>
          </p:nvSpPr>
          <p:spPr>
            <a:xfrm>
              <a:off x="1474" y="1709"/>
              <a:ext cx="109" cy="93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5" y="0"/>
                </a:cxn>
                <a:cxn ang="0">
                  <a:pos x="109" y="93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5" y="0"/>
                  </a:cubicBezTo>
                  <a:cubicBezTo>
                    <a:pt x="85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7424" name="组合 561178"/>
          <p:cNvGrpSpPr/>
          <p:nvPr/>
        </p:nvGrpSpPr>
        <p:grpSpPr>
          <a:xfrm>
            <a:off x="6656388" y="976313"/>
            <a:ext cx="347662" cy="147637"/>
            <a:chOff x="1583" y="1709"/>
            <a:chExt cx="219" cy="93"/>
          </a:xfrm>
        </p:grpSpPr>
        <p:sp>
          <p:nvSpPr>
            <p:cNvPr id="17460" name="任意多边形 561179"/>
            <p:cNvSpPr/>
            <p:nvPr/>
          </p:nvSpPr>
          <p:spPr>
            <a:xfrm>
              <a:off x="1583" y="1709"/>
              <a:ext cx="110" cy="93"/>
            </a:xfrm>
            <a:custGeom>
              <a:avLst/>
              <a:gdLst>
                <a:gd name="txL" fmla="*/ 0 w 110"/>
                <a:gd name="txT" fmla="*/ 0 h 93"/>
                <a:gd name="txR" fmla="*/ 110 w 110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5" y="0"/>
                </a:cxn>
                <a:cxn ang="0">
                  <a:pos x="110" y="93"/>
                </a:cxn>
              </a:cxnLst>
              <a:rect l="txL" t="txT" r="txR" b="txB"/>
              <a:pathLst>
                <a:path w="110" h="93">
                  <a:moveTo>
                    <a:pt x="0" y="89"/>
                  </a:moveTo>
                  <a:cubicBezTo>
                    <a:pt x="2" y="39"/>
                    <a:pt x="26" y="0"/>
                    <a:pt x="55" y="0"/>
                  </a:cubicBezTo>
                  <a:cubicBezTo>
                    <a:pt x="85" y="0"/>
                    <a:pt x="110" y="42"/>
                    <a:pt x="110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61" name="任意多边形 561180"/>
            <p:cNvSpPr/>
            <p:nvPr/>
          </p:nvSpPr>
          <p:spPr>
            <a:xfrm>
              <a:off x="1693" y="1709"/>
              <a:ext cx="109" cy="93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4" y="0"/>
                </a:cxn>
                <a:cxn ang="0">
                  <a:pos x="109" y="93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4" y="0"/>
                  </a:cubicBezTo>
                  <a:cubicBezTo>
                    <a:pt x="85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7425" name="任意多边形 561181"/>
          <p:cNvSpPr/>
          <p:nvPr/>
        </p:nvSpPr>
        <p:spPr>
          <a:xfrm>
            <a:off x="7004050" y="976313"/>
            <a:ext cx="174625" cy="147637"/>
          </a:xfrm>
          <a:custGeom>
            <a:avLst/>
            <a:gdLst>
              <a:gd name="txL" fmla="*/ 0 w 110"/>
              <a:gd name="txT" fmla="*/ 0 h 93"/>
              <a:gd name="txR" fmla="*/ 110 w 110"/>
              <a:gd name="txB" fmla="*/ 93 h 93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110" h="93">
                <a:moveTo>
                  <a:pt x="0" y="89"/>
                </a:moveTo>
                <a:cubicBezTo>
                  <a:pt x="1" y="39"/>
                  <a:pt x="25" y="0"/>
                  <a:pt x="55" y="0"/>
                </a:cubicBezTo>
                <a:cubicBezTo>
                  <a:pt x="85" y="0"/>
                  <a:pt x="110" y="42"/>
                  <a:pt x="110" y="93"/>
                </a:cubicBezTo>
              </a:path>
            </a:pathLst>
          </a:custGeom>
          <a:noFill/>
          <a:ln w="9525" cap="rnd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26" name="任意多边形 561182"/>
          <p:cNvSpPr/>
          <p:nvPr/>
        </p:nvSpPr>
        <p:spPr>
          <a:xfrm>
            <a:off x="6310313" y="976313"/>
            <a:ext cx="173037" cy="147637"/>
          </a:xfrm>
          <a:custGeom>
            <a:avLst/>
            <a:gdLst>
              <a:gd name="txL" fmla="*/ 0 w 109"/>
              <a:gd name="txT" fmla="*/ 0 h 93"/>
              <a:gd name="txR" fmla="*/ 109 w 109"/>
              <a:gd name="txB" fmla="*/ 93 h 93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109" h="93">
                <a:moveTo>
                  <a:pt x="0" y="89"/>
                </a:moveTo>
                <a:cubicBezTo>
                  <a:pt x="1" y="39"/>
                  <a:pt x="25" y="0"/>
                  <a:pt x="54" y="0"/>
                </a:cubicBezTo>
                <a:cubicBezTo>
                  <a:pt x="84" y="0"/>
                  <a:pt x="109" y="42"/>
                  <a:pt x="109" y="93"/>
                </a:cubicBezTo>
              </a:path>
            </a:pathLst>
          </a:custGeom>
          <a:noFill/>
          <a:ln w="9525" cap="rnd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27" name="任意多边形 561183"/>
          <p:cNvSpPr/>
          <p:nvPr/>
        </p:nvSpPr>
        <p:spPr>
          <a:xfrm>
            <a:off x="6483350" y="976313"/>
            <a:ext cx="173038" cy="147637"/>
          </a:xfrm>
          <a:custGeom>
            <a:avLst/>
            <a:gdLst>
              <a:gd name="txL" fmla="*/ 0 w 109"/>
              <a:gd name="txT" fmla="*/ 0 h 93"/>
              <a:gd name="txR" fmla="*/ 109 w 109"/>
              <a:gd name="txB" fmla="*/ 93 h 93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109" h="93">
                <a:moveTo>
                  <a:pt x="0" y="89"/>
                </a:moveTo>
                <a:cubicBezTo>
                  <a:pt x="1" y="39"/>
                  <a:pt x="25" y="0"/>
                  <a:pt x="55" y="0"/>
                </a:cubicBezTo>
                <a:cubicBezTo>
                  <a:pt x="85" y="0"/>
                  <a:pt x="109" y="42"/>
                  <a:pt x="109" y="93"/>
                </a:cubicBezTo>
              </a:path>
            </a:pathLst>
          </a:custGeom>
          <a:noFill/>
          <a:ln w="9525" cap="rnd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28" name="任意多边形 561184"/>
          <p:cNvSpPr/>
          <p:nvPr/>
        </p:nvSpPr>
        <p:spPr>
          <a:xfrm>
            <a:off x="6310313" y="976313"/>
            <a:ext cx="173037" cy="147637"/>
          </a:xfrm>
          <a:custGeom>
            <a:avLst/>
            <a:gdLst>
              <a:gd name="txL" fmla="*/ 0 w 109"/>
              <a:gd name="txT" fmla="*/ 0 h 93"/>
              <a:gd name="txR" fmla="*/ 109 w 109"/>
              <a:gd name="txB" fmla="*/ 93 h 93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109" h="93">
                <a:moveTo>
                  <a:pt x="0" y="89"/>
                </a:moveTo>
                <a:cubicBezTo>
                  <a:pt x="1" y="39"/>
                  <a:pt x="25" y="0"/>
                  <a:pt x="54" y="0"/>
                </a:cubicBezTo>
                <a:cubicBezTo>
                  <a:pt x="84" y="0"/>
                  <a:pt x="109" y="42"/>
                  <a:pt x="109" y="93"/>
                </a:cubicBezTo>
              </a:path>
            </a:pathLst>
          </a:custGeom>
          <a:noFill/>
          <a:ln w="9525" cap="rnd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29" name="任意多边形 561185"/>
          <p:cNvSpPr/>
          <p:nvPr/>
        </p:nvSpPr>
        <p:spPr>
          <a:xfrm>
            <a:off x="6483350" y="976313"/>
            <a:ext cx="173038" cy="147637"/>
          </a:xfrm>
          <a:custGeom>
            <a:avLst/>
            <a:gdLst>
              <a:gd name="txL" fmla="*/ 0 w 109"/>
              <a:gd name="txT" fmla="*/ 0 h 93"/>
              <a:gd name="txR" fmla="*/ 109 w 109"/>
              <a:gd name="txB" fmla="*/ 93 h 93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109" h="93">
                <a:moveTo>
                  <a:pt x="0" y="89"/>
                </a:moveTo>
                <a:cubicBezTo>
                  <a:pt x="1" y="39"/>
                  <a:pt x="25" y="0"/>
                  <a:pt x="55" y="0"/>
                </a:cubicBezTo>
                <a:cubicBezTo>
                  <a:pt x="85" y="0"/>
                  <a:pt x="109" y="42"/>
                  <a:pt x="109" y="93"/>
                </a:cubicBezTo>
              </a:path>
            </a:pathLst>
          </a:custGeom>
          <a:noFill/>
          <a:ln w="9525" cap="rnd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30" name="任意多边形 561186"/>
          <p:cNvSpPr/>
          <p:nvPr/>
        </p:nvSpPr>
        <p:spPr>
          <a:xfrm>
            <a:off x="6656388" y="976313"/>
            <a:ext cx="174625" cy="147637"/>
          </a:xfrm>
          <a:custGeom>
            <a:avLst/>
            <a:gdLst>
              <a:gd name="txL" fmla="*/ 0 w 110"/>
              <a:gd name="txT" fmla="*/ 0 h 93"/>
              <a:gd name="txR" fmla="*/ 110 w 110"/>
              <a:gd name="txB" fmla="*/ 93 h 93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110" h="93">
                <a:moveTo>
                  <a:pt x="0" y="89"/>
                </a:moveTo>
                <a:cubicBezTo>
                  <a:pt x="2" y="39"/>
                  <a:pt x="26" y="0"/>
                  <a:pt x="55" y="0"/>
                </a:cubicBezTo>
                <a:cubicBezTo>
                  <a:pt x="85" y="0"/>
                  <a:pt x="110" y="42"/>
                  <a:pt x="110" y="93"/>
                </a:cubicBezTo>
              </a:path>
            </a:pathLst>
          </a:custGeom>
          <a:noFill/>
          <a:ln w="9525" cap="rnd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31" name="任意多边形 561187"/>
          <p:cNvSpPr/>
          <p:nvPr/>
        </p:nvSpPr>
        <p:spPr>
          <a:xfrm>
            <a:off x="6831013" y="976313"/>
            <a:ext cx="173037" cy="147637"/>
          </a:xfrm>
          <a:custGeom>
            <a:avLst/>
            <a:gdLst>
              <a:gd name="txL" fmla="*/ 0 w 109"/>
              <a:gd name="txT" fmla="*/ 0 h 93"/>
              <a:gd name="txR" fmla="*/ 109 w 109"/>
              <a:gd name="txB" fmla="*/ 93 h 93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109" h="93">
                <a:moveTo>
                  <a:pt x="0" y="89"/>
                </a:moveTo>
                <a:cubicBezTo>
                  <a:pt x="1" y="39"/>
                  <a:pt x="25" y="0"/>
                  <a:pt x="54" y="0"/>
                </a:cubicBezTo>
                <a:cubicBezTo>
                  <a:pt x="85" y="0"/>
                  <a:pt x="109" y="42"/>
                  <a:pt x="109" y="93"/>
                </a:cubicBezTo>
              </a:path>
            </a:pathLst>
          </a:custGeom>
          <a:noFill/>
          <a:ln w="9525" cap="rnd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32" name="任意多边形 561188"/>
          <p:cNvSpPr/>
          <p:nvPr/>
        </p:nvSpPr>
        <p:spPr>
          <a:xfrm>
            <a:off x="6831013" y="976313"/>
            <a:ext cx="173037" cy="147637"/>
          </a:xfrm>
          <a:custGeom>
            <a:avLst/>
            <a:gdLst>
              <a:gd name="txL" fmla="*/ 0 w 109"/>
              <a:gd name="txT" fmla="*/ 0 h 93"/>
              <a:gd name="txR" fmla="*/ 109 w 109"/>
              <a:gd name="txB" fmla="*/ 93 h 93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109" h="93">
                <a:moveTo>
                  <a:pt x="0" y="89"/>
                </a:moveTo>
                <a:cubicBezTo>
                  <a:pt x="1" y="39"/>
                  <a:pt x="25" y="0"/>
                  <a:pt x="54" y="0"/>
                </a:cubicBezTo>
                <a:cubicBezTo>
                  <a:pt x="85" y="0"/>
                  <a:pt x="109" y="42"/>
                  <a:pt x="109" y="93"/>
                </a:cubicBezTo>
              </a:path>
            </a:pathLst>
          </a:custGeom>
          <a:noFill/>
          <a:ln w="9525" cap="rnd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33" name="任意多边形 561189"/>
          <p:cNvSpPr/>
          <p:nvPr/>
        </p:nvSpPr>
        <p:spPr>
          <a:xfrm>
            <a:off x="7004050" y="976313"/>
            <a:ext cx="174625" cy="147637"/>
          </a:xfrm>
          <a:custGeom>
            <a:avLst/>
            <a:gdLst>
              <a:gd name="txL" fmla="*/ 0 w 110"/>
              <a:gd name="txT" fmla="*/ 0 h 93"/>
              <a:gd name="txR" fmla="*/ 110 w 110"/>
              <a:gd name="txB" fmla="*/ 93 h 93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110" h="93">
                <a:moveTo>
                  <a:pt x="0" y="89"/>
                </a:moveTo>
                <a:cubicBezTo>
                  <a:pt x="1" y="39"/>
                  <a:pt x="25" y="0"/>
                  <a:pt x="55" y="0"/>
                </a:cubicBezTo>
                <a:cubicBezTo>
                  <a:pt x="85" y="0"/>
                  <a:pt x="110" y="42"/>
                  <a:pt x="110" y="93"/>
                </a:cubicBezTo>
              </a:path>
            </a:pathLst>
          </a:custGeom>
          <a:noFill/>
          <a:ln w="9525" cap="rnd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34" name="直接连接符 561190"/>
          <p:cNvSpPr/>
          <p:nvPr/>
        </p:nvSpPr>
        <p:spPr>
          <a:xfrm>
            <a:off x="5922963" y="1123950"/>
            <a:ext cx="387350" cy="1588"/>
          </a:xfrm>
          <a:prstGeom prst="line">
            <a:avLst/>
          </a:prstGeom>
          <a:ln w="19050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35" name="直接连接符 561191"/>
          <p:cNvSpPr/>
          <p:nvPr/>
        </p:nvSpPr>
        <p:spPr>
          <a:xfrm flipV="1">
            <a:off x="7178675" y="1114425"/>
            <a:ext cx="314325" cy="1588"/>
          </a:xfrm>
          <a:prstGeom prst="line">
            <a:avLst/>
          </a:prstGeom>
          <a:ln w="19050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436" name="组合 561192"/>
          <p:cNvGrpSpPr/>
          <p:nvPr/>
        </p:nvGrpSpPr>
        <p:grpSpPr>
          <a:xfrm>
            <a:off x="7412038" y="2484438"/>
            <a:ext cx="511175" cy="144462"/>
            <a:chOff x="2124" y="1756"/>
            <a:chExt cx="322" cy="91"/>
          </a:xfrm>
        </p:grpSpPr>
        <p:sp>
          <p:nvSpPr>
            <p:cNvPr id="17458" name="矩形 561193"/>
            <p:cNvSpPr/>
            <p:nvPr/>
          </p:nvSpPr>
          <p:spPr>
            <a:xfrm>
              <a:off x="2124" y="1756"/>
              <a:ext cx="322" cy="91"/>
            </a:xfrm>
            <a:prstGeom prst="rect">
              <a:avLst/>
            </a:prstGeom>
            <a:solidFill>
              <a:srgbClr val="00FF00"/>
            </a:solidFill>
            <a:ln w="9525">
              <a:noFill/>
            </a:ln>
          </p:spPr>
          <p:txBody>
            <a:bodyPr/>
            <a:p>
              <a:pPr eaLnBrk="1" hangingPunct="1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9" name="矩形 561194"/>
            <p:cNvSpPr/>
            <p:nvPr/>
          </p:nvSpPr>
          <p:spPr>
            <a:xfrm>
              <a:off x="2124" y="1756"/>
              <a:ext cx="322" cy="91"/>
            </a:xfrm>
            <a:prstGeom prst="rect">
              <a:avLst/>
            </a:prstGeom>
            <a:noFill/>
            <a:ln w="28575" cap="rnd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7437" name="矩形 561195"/>
          <p:cNvSpPr/>
          <p:nvPr/>
        </p:nvSpPr>
        <p:spPr>
          <a:xfrm>
            <a:off x="5827713" y="2200275"/>
            <a:ext cx="296862" cy="6096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eaLnBrk="1" hangingPunct="1"/>
            <a:r>
              <a:rPr lang="en-US" altLang="zh-CN" sz="4000" dirty="0">
                <a:solidFill>
                  <a:srgbClr val="000066"/>
                </a:solidFill>
                <a:latin typeface="Arial" panose="020B0604020202020204" pitchFamily="34" charset="0"/>
              </a:rPr>
              <a:t>~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438" name="椭圆 561196"/>
          <p:cNvSpPr/>
          <p:nvPr/>
        </p:nvSpPr>
        <p:spPr>
          <a:xfrm flipV="1">
            <a:off x="5691188" y="2484438"/>
            <a:ext cx="107950" cy="10795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439" name="椭圆 561197"/>
          <p:cNvSpPr/>
          <p:nvPr/>
        </p:nvSpPr>
        <p:spPr>
          <a:xfrm flipV="1">
            <a:off x="6122988" y="2484438"/>
            <a:ext cx="107950" cy="10795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440" name="矩形 561198"/>
          <p:cNvSpPr/>
          <p:nvPr/>
        </p:nvSpPr>
        <p:spPr>
          <a:xfrm>
            <a:off x="5691188" y="2197100"/>
            <a:ext cx="133350" cy="2746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eaLnBrk="1" hangingPunct="1"/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</a:rPr>
              <a:t>+</a:t>
            </a:r>
            <a:endParaRPr lang="en-US" altLang="zh-CN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17441" name="矩形 561199"/>
          <p:cNvSpPr/>
          <p:nvPr/>
        </p:nvSpPr>
        <p:spPr>
          <a:xfrm>
            <a:off x="6122988" y="2139950"/>
            <a:ext cx="101600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eaLnBrk="1" hangingPunct="1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7442" name="组合 561340"/>
          <p:cNvGrpSpPr/>
          <p:nvPr/>
        </p:nvGrpSpPr>
        <p:grpSpPr>
          <a:xfrm>
            <a:off x="5176838" y="1520825"/>
            <a:ext cx="1654175" cy="1035050"/>
            <a:chOff x="3261" y="958"/>
            <a:chExt cx="1042" cy="652"/>
          </a:xfrm>
        </p:grpSpPr>
        <p:sp>
          <p:nvSpPr>
            <p:cNvPr id="17452" name="直接连接符 561200"/>
            <p:cNvSpPr/>
            <p:nvPr/>
          </p:nvSpPr>
          <p:spPr>
            <a:xfrm>
              <a:off x="3279" y="1066"/>
              <a:ext cx="102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3" name="椭圆 561201"/>
            <p:cNvSpPr/>
            <p:nvPr/>
          </p:nvSpPr>
          <p:spPr>
            <a:xfrm>
              <a:off x="3261" y="1045"/>
              <a:ext cx="45" cy="4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4" name="椭圆 561203"/>
            <p:cNvSpPr/>
            <p:nvPr/>
          </p:nvSpPr>
          <p:spPr>
            <a:xfrm>
              <a:off x="3509" y="972"/>
              <a:ext cx="226" cy="18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5" name="矩形 561206"/>
            <p:cNvSpPr/>
            <p:nvPr/>
          </p:nvSpPr>
          <p:spPr>
            <a:xfrm>
              <a:off x="3511" y="958"/>
              <a:ext cx="232" cy="1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</a:rPr>
                <a:t>ch1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6" name="直接连接符 561207"/>
            <p:cNvSpPr/>
            <p:nvPr/>
          </p:nvSpPr>
          <p:spPr>
            <a:xfrm flipV="1">
              <a:off x="4276" y="1066"/>
              <a:ext cx="0" cy="5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57" name="椭圆 561208"/>
            <p:cNvSpPr/>
            <p:nvPr/>
          </p:nvSpPr>
          <p:spPr>
            <a:xfrm>
              <a:off x="4248" y="1048"/>
              <a:ext cx="45" cy="4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61310" name="直接连接符 561309"/>
          <p:cNvSpPr/>
          <p:nvPr/>
        </p:nvSpPr>
        <p:spPr>
          <a:xfrm>
            <a:off x="5827713" y="1685925"/>
            <a:ext cx="1665287" cy="785813"/>
          </a:xfrm>
          <a:prstGeom prst="line">
            <a:avLst/>
          </a:prstGeom>
          <a:ln w="9525" cap="flat" cmpd="sng">
            <a:solidFill>
              <a:srgbClr val="FF3300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561311" name="直接连接符 561310"/>
          <p:cNvSpPr/>
          <p:nvPr/>
        </p:nvSpPr>
        <p:spPr>
          <a:xfrm>
            <a:off x="7097713" y="1130300"/>
            <a:ext cx="314325" cy="1217613"/>
          </a:xfrm>
          <a:prstGeom prst="line">
            <a:avLst/>
          </a:prstGeom>
          <a:ln w="9525" cap="flat" cmpd="sng">
            <a:solidFill>
              <a:srgbClr val="FF3300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561312" name="矩形 561311"/>
          <p:cNvSpPr/>
          <p:nvPr/>
        </p:nvSpPr>
        <p:spPr>
          <a:xfrm>
            <a:off x="687388" y="3148013"/>
            <a:ext cx="7165975" cy="460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需要将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C(L)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的位置互换以保证共地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  <a:endParaRPr lang="en-US" altLang="zh-CN" sz="2400" b="1" baseline="-25000" dirty="0">
              <a:solidFill>
                <a:srgbClr val="000066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pSp>
        <p:nvGrpSpPr>
          <p:cNvPr id="17446" name="组合 561341"/>
          <p:cNvGrpSpPr/>
          <p:nvPr/>
        </p:nvGrpSpPr>
        <p:grpSpPr>
          <a:xfrm>
            <a:off x="6788150" y="1509713"/>
            <a:ext cx="1970088" cy="331787"/>
            <a:chOff x="4276" y="951"/>
            <a:chExt cx="1241" cy="209"/>
          </a:xfrm>
        </p:grpSpPr>
        <p:sp>
          <p:nvSpPr>
            <p:cNvPr id="17448" name="椭圆 561202"/>
            <p:cNvSpPr/>
            <p:nvPr/>
          </p:nvSpPr>
          <p:spPr>
            <a:xfrm>
              <a:off x="5472" y="1043"/>
              <a:ext cx="45" cy="4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49" name="椭圆 561204"/>
            <p:cNvSpPr/>
            <p:nvPr/>
          </p:nvSpPr>
          <p:spPr>
            <a:xfrm>
              <a:off x="4878" y="972"/>
              <a:ext cx="226" cy="18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0" name="矩形 561205"/>
            <p:cNvSpPr/>
            <p:nvPr/>
          </p:nvSpPr>
          <p:spPr>
            <a:xfrm>
              <a:off x="4895" y="951"/>
              <a:ext cx="232" cy="1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</a:rPr>
                <a:t>ch2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451" name="直接连接符 561339"/>
            <p:cNvSpPr/>
            <p:nvPr/>
          </p:nvSpPr>
          <p:spPr>
            <a:xfrm>
              <a:off x="4276" y="1062"/>
              <a:ext cx="11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7447" name="矩形 93185"/>
          <p:cNvSpPr/>
          <p:nvPr/>
        </p:nvSpPr>
        <p:spPr>
          <a:xfrm>
            <a:off x="276225" y="-11112"/>
            <a:ext cx="7577138" cy="646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四、实验内容与步骤 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6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3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313" y="1538288"/>
            <a:ext cx="7961312" cy="32400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557067" descr="图片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6563" y="825500"/>
            <a:ext cx="4897437" cy="4738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矩形 557060"/>
          <p:cNvSpPr/>
          <p:nvPr/>
        </p:nvSpPr>
        <p:spPr>
          <a:xfrm>
            <a:off x="357188" y="65088"/>
            <a:ext cx="3600450" cy="646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五、报告要求 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矩形 557061"/>
          <p:cNvSpPr/>
          <p:nvPr/>
        </p:nvSpPr>
        <p:spPr>
          <a:xfrm>
            <a:off x="31750" y="906463"/>
            <a:ext cx="4251325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１、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作出串联电路的谐振曲线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8437" name="矩形 557062"/>
          <p:cNvSpPr/>
          <p:nvPr/>
        </p:nvSpPr>
        <p:spPr>
          <a:xfrm>
            <a:off x="115888" y="1717675"/>
            <a:ext cx="4251325" cy="8318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谐振频率的理论值和测量值比较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8438" name="矩形 557063"/>
          <p:cNvSpPr/>
          <p:nvPr/>
        </p:nvSpPr>
        <p:spPr>
          <a:xfrm>
            <a:off x="179388" y="2713038"/>
            <a:ext cx="4251325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计算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Q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值</a:t>
            </a:r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,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进行比较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aphicFrame>
        <p:nvGraphicFramePr>
          <p:cNvPr id="18439" name="对象 557064"/>
          <p:cNvGraphicFramePr/>
          <p:nvPr/>
        </p:nvGraphicFramePr>
        <p:xfrm>
          <a:off x="546100" y="3170238"/>
          <a:ext cx="13112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2" imgW="571500" imgH="393700" progId="Equation.DSMT4">
                  <p:embed/>
                </p:oleObj>
              </mc:Choice>
              <mc:Fallback>
                <p:oleObj name="" r:id="rId2" imgW="571500" imgH="393700" progId="Equation.DSMT4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" y="3170238"/>
                        <a:ext cx="1311275" cy="901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对象 557065"/>
          <p:cNvGraphicFramePr/>
          <p:nvPr/>
        </p:nvGraphicFramePr>
        <p:xfrm>
          <a:off x="2241550" y="3295650"/>
          <a:ext cx="1728788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4" imgW="875665" imgH="393700" progId="Equation.DSMT4">
                  <p:embed/>
                </p:oleObj>
              </mc:Choice>
              <mc:Fallback>
                <p:oleObj name="" r:id="rId4" imgW="875665" imgH="393700" progId="Equation.DSMT4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1550" y="3295650"/>
                        <a:ext cx="1728788" cy="776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对象 557066"/>
          <p:cNvGraphicFramePr/>
          <p:nvPr/>
        </p:nvGraphicFramePr>
        <p:xfrm>
          <a:off x="534988" y="3992563"/>
          <a:ext cx="16033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6" imgW="723900" imgH="431800" progId="Equation.DSMT4">
                  <p:embed/>
                </p:oleObj>
              </mc:Choice>
              <mc:Fallback>
                <p:oleObj name="" r:id="rId6" imgW="723900" imgH="431800" progId="Equation.DSMT4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4988" y="3992563"/>
                        <a:ext cx="1603375" cy="955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矩形 557068"/>
          <p:cNvSpPr/>
          <p:nvPr/>
        </p:nvSpPr>
        <p:spPr>
          <a:xfrm>
            <a:off x="250825" y="5051425"/>
            <a:ext cx="4251325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实验结论与总结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8443" name="矩形 557069"/>
          <p:cNvSpPr/>
          <p:nvPr/>
        </p:nvSpPr>
        <p:spPr>
          <a:xfrm>
            <a:off x="274638" y="5770563"/>
            <a:ext cx="4251325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en-US" altLang="zh-CN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回答教材上的问题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矩形 577540"/>
          <p:cNvSpPr/>
          <p:nvPr/>
        </p:nvSpPr>
        <p:spPr>
          <a:xfrm>
            <a:off x="720725" y="930275"/>
            <a:ext cx="8423275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采用下面的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四种方法计算品质因数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Q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。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aphicFrame>
        <p:nvGraphicFramePr>
          <p:cNvPr id="19459" name="对象 577541"/>
          <p:cNvGraphicFramePr/>
          <p:nvPr/>
        </p:nvGraphicFramePr>
        <p:xfrm>
          <a:off x="1547813" y="1820863"/>
          <a:ext cx="114935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" imgW="571500" imgH="393700" progId="Equation.3">
                  <p:embed/>
                </p:oleObj>
              </mc:Choice>
              <mc:Fallback>
                <p:oleObj name="" r:id="rId1" imgW="571500" imgH="3937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7813" y="1820863"/>
                        <a:ext cx="1149350" cy="792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矩形 577542"/>
          <p:cNvSpPr/>
          <p:nvPr/>
        </p:nvSpPr>
        <p:spPr>
          <a:xfrm>
            <a:off x="3168650" y="2011363"/>
            <a:ext cx="2843213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理论计算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aphicFrame>
        <p:nvGraphicFramePr>
          <p:cNvPr id="19461" name="对象 577543"/>
          <p:cNvGraphicFramePr/>
          <p:nvPr/>
        </p:nvGraphicFramePr>
        <p:xfrm>
          <a:off x="1547813" y="2822575"/>
          <a:ext cx="131921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622300" imgH="342900" progId="Equation.3">
                  <p:embed/>
                </p:oleObj>
              </mc:Choice>
              <mc:Fallback>
                <p:oleObj name="" r:id="rId3" imgW="622300" imgH="3429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813" y="2822575"/>
                        <a:ext cx="1319212" cy="727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对象 577544"/>
          <p:cNvGraphicFramePr/>
          <p:nvPr/>
        </p:nvGraphicFramePr>
        <p:xfrm>
          <a:off x="1612900" y="3910013"/>
          <a:ext cx="1344613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5" imgW="635000" imgH="342900" progId="Equation.3">
                  <p:embed/>
                </p:oleObj>
              </mc:Choice>
              <mc:Fallback>
                <p:oleObj name="" r:id="rId5" imgW="635000" imgH="3429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2900" y="3910013"/>
                        <a:ext cx="1344613" cy="727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右大括号 577545"/>
          <p:cNvSpPr/>
          <p:nvPr/>
        </p:nvSpPr>
        <p:spPr>
          <a:xfrm>
            <a:off x="3168650" y="2973388"/>
            <a:ext cx="611188" cy="1460500"/>
          </a:xfrm>
          <a:prstGeom prst="rightBrace">
            <a:avLst>
              <a:gd name="adj1" fmla="val 1988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464" name="矩形 577546"/>
          <p:cNvSpPr/>
          <p:nvPr/>
        </p:nvSpPr>
        <p:spPr>
          <a:xfrm>
            <a:off x="3960813" y="3452813"/>
            <a:ext cx="2843212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实验测得</a:t>
            </a:r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12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</a:t>
            </a:r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10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endParaRPr lang="en-US" altLang="zh-CN" sz="10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aphicFrame>
        <p:nvGraphicFramePr>
          <p:cNvPr id="19465" name="对象 577547"/>
          <p:cNvGraphicFramePr/>
          <p:nvPr/>
        </p:nvGraphicFramePr>
        <p:xfrm>
          <a:off x="1612900" y="4845050"/>
          <a:ext cx="155575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7" imgW="735965" imgH="431800" progId="Equation.3">
                  <p:embed/>
                </p:oleObj>
              </mc:Choice>
              <mc:Fallback>
                <p:oleObj name="" r:id="rId7" imgW="735965" imgH="4318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12900" y="4845050"/>
                        <a:ext cx="1555750" cy="912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6" name="矩形 577548"/>
          <p:cNvSpPr/>
          <p:nvPr/>
        </p:nvSpPr>
        <p:spPr>
          <a:xfrm>
            <a:off x="3492500" y="5060950"/>
            <a:ext cx="2843213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图中读取</a:t>
            </a:r>
            <a:endParaRPr lang="zh-CN" altLang="en-US" sz="10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矩形 1"/>
          <p:cNvSpPr/>
          <p:nvPr/>
        </p:nvSpPr>
        <p:spPr>
          <a:xfrm>
            <a:off x="341313" y="908050"/>
            <a:ext cx="873125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一个系统（不管是力学的、热学的还是电学的）有多个谐振频率，在这些频率上振动比较容易，在其它频率上振动比较困难。假如引起振动的频率比较复杂的话（比如是一个冲击或者是一个宽频振动）一个系统一般会“挑出”其共振频率随此频率振动，事实上一个系统会将其它频率过滤掉。共振在声场生活中可以造成很大的危害，也可以被人们巧妙的利用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乐器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 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文本框 1"/>
          <p:cNvSpPr txBox="1"/>
          <p:nvPr/>
        </p:nvSpPr>
        <p:spPr>
          <a:xfrm>
            <a:off x="522288" y="92075"/>
            <a:ext cx="7000875" cy="64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4" name="Picture 2" descr="https://gimg2.baidu.com/image_search/src=http%3A%2F%2Fhiphotos.baidu.com%2Ffeed%2Fpic%2Fitem%2F7c1ed21b0ef41bd538aae9315dda81cb38db3d7d.jpg&amp;refer=http%3A%2F%2Fhiphotos.baidu.com&amp;app=2002&amp;size=f9999,10000&amp;q=a80&amp;n=0&amp;g=0n&amp;fmt=jpeg?sec=1636260923&amp;t=e8bc1858e5cee58146ac64f645d36a5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3563938"/>
            <a:ext cx="2498725" cy="193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Picture 4" descr="https://gimg2.baidu.com/image_search/src=http%3A%2F%2Fimage.retui8.com%2F%3Furl%3Dhttp%3A%2F%2Fmmbiz.qpic.cn%2Fmmbiz%2FKwRl9iaGhbAZUN8cdicVXFaRgsBCuHXNx5KOWXCDkMjl1ptXzMJibQfCTiaHH6CrCZqbsHX0NxwnKnDLnwyiboxe0eA%2F0.jpg&amp;refer=http%3A%2F%2Fimage.retui8.com&amp;app=2002&amp;size=f9999,10000&amp;q=a80&amp;n=0&amp;g=0n&amp;fmt=jpeg?sec=1636260909&amp;t=cb0af5f21fb01bf98236192c470e17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3563938"/>
            <a:ext cx="2205038" cy="1947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313" y="3578225"/>
            <a:ext cx="3311525" cy="1916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7" name="矩形 5"/>
          <p:cNvSpPr/>
          <p:nvPr/>
        </p:nvSpPr>
        <p:spPr>
          <a:xfrm>
            <a:off x="844550" y="5614988"/>
            <a:ext cx="1570038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共振引起破碎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8" name="矩形 9"/>
          <p:cNvSpPr/>
          <p:nvPr/>
        </p:nvSpPr>
        <p:spPr>
          <a:xfrm>
            <a:off x="3584575" y="5614988"/>
            <a:ext cx="18002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水果的核磁共振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9" name="矩形 10"/>
          <p:cNvSpPr/>
          <p:nvPr/>
        </p:nvSpPr>
        <p:spPr>
          <a:xfrm>
            <a:off x="6462713" y="5614988"/>
            <a:ext cx="15684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人体核磁共振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6875"/>
            <a:ext cx="9144000" cy="60642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18" name="组合 9217"/>
          <p:cNvGrpSpPr/>
          <p:nvPr/>
        </p:nvGrpSpPr>
        <p:grpSpPr>
          <a:xfrm>
            <a:off x="1906588" y="3133725"/>
            <a:ext cx="5926137" cy="1458913"/>
            <a:chOff x="1201" y="1974"/>
            <a:chExt cx="3733" cy="919"/>
          </a:xfrm>
        </p:grpSpPr>
        <p:sp>
          <p:nvSpPr>
            <p:cNvPr id="20486" name="文本框 9218"/>
            <p:cNvSpPr txBox="1"/>
            <p:nvPr/>
          </p:nvSpPr>
          <p:spPr>
            <a:xfrm>
              <a:off x="1201" y="2523"/>
              <a:ext cx="3733" cy="3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p>
              <a:pPr defTabSz="449580">
                <a:buFontTx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zh-CN" altLang="x-none" sz="32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深圳大学大学物理教学实验中心</a:t>
              </a:r>
              <a:endParaRPr lang="zh-CN" altLang="x-none" sz="3200" b="1" dirty="0">
                <a:solidFill>
                  <a:srgbClr val="000099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  <p:sp>
          <p:nvSpPr>
            <p:cNvPr id="20487" name="文本框 9219"/>
            <p:cNvSpPr txBox="1"/>
            <p:nvPr/>
          </p:nvSpPr>
          <p:spPr>
            <a:xfrm>
              <a:off x="2363" y="1974"/>
              <a:ext cx="896" cy="3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>
              <a:spAutoFit/>
            </a:bodyPr>
            <a:p>
              <a:pPr defTabSz="449580">
                <a:buFontTx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3200" b="1" dirty="0">
                  <a:solidFill>
                    <a:srgbClr val="000099"/>
                  </a:solidFill>
                  <a:latin typeface="楷体_GB2312" pitchFamily="49" charset="-122"/>
                </a:rPr>
                <a:t>2019.9</a:t>
              </a:r>
              <a:endParaRPr lang="en-US" altLang="zh-CN" sz="32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0484" name="矩形 9220"/>
          <p:cNvSpPr>
            <a:spLocks noTextEdit="1"/>
          </p:cNvSpPr>
          <p:nvPr/>
        </p:nvSpPr>
        <p:spPr>
          <a:xfrm>
            <a:off x="3348038" y="4724400"/>
            <a:ext cx="2895600" cy="1219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  <a:scene3d>
              <a:camera prst="legacyObliqueBottomLeft">
                <a:rot lat="0" lon="0" rev="0"/>
              </a:camera>
              <a:lightRig rig="legacyFlat3" dir="t"/>
            </a:scene3d>
            <a:sp3d extrusionH="430200" prstMaterial="legacyMatte">
              <a:extrusionClr>
                <a:srgbClr val="FF66FF"/>
              </a:extrusionClr>
            </a:sp3d>
          </a:bodyPr>
          <a:p>
            <a:pPr algn="ctr"/>
            <a:r>
              <a:rPr lang="zh-CN" altLang="en-US" sz="5400">
                <a:gradFill rotWithShape="1">
                  <a:gsLst>
                    <a:gs pos="0">
                      <a:srgbClr val="FF66FF"/>
                    </a:gs>
                    <a:gs pos="100000">
                      <a:srgbClr val="CC0066"/>
                    </a:gs>
                  </a:gsLst>
                  <a:lin ang="5400000" scaled="1"/>
                  <a:tileRect/>
                </a:gradFill>
                <a:latin typeface="华文行楷" panose="02010800040101010101" pitchFamily="2" charset="-122"/>
                <a:ea typeface="华文行楷" panose="02010800040101010101" pitchFamily="2" charset="-122"/>
              </a:rPr>
              <a:t>再见！</a:t>
            </a:r>
            <a:endParaRPr lang="zh-CN" altLang="en-US" sz="5400">
              <a:gradFill rotWithShape="1">
                <a:gsLst>
                  <a:gs pos="0">
                    <a:srgbClr val="FF66FF"/>
                  </a:gs>
                  <a:gs pos="100000">
                    <a:srgbClr val="CC0066"/>
                  </a:gs>
                </a:gsLst>
                <a:lin ang="5400000" scaled="1"/>
                <a:tileRect/>
              </a:gra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0485" name="图片 92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188" y="6553200"/>
            <a:ext cx="304800" cy="304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">
                                      <p:cBhvr additive="repl">
                                        <p:cTn id="6" dur="2000" fill="hold"/>
                                        <p:tgtEl>
                                          <p:spTgt spid="9218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" dur="770" decel="100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0" dur="770" decel="100000" fill="hold"/>
                                        <p:tgtEl>
                                          <p:spTgt spid="2048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 additive="repl"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 additive="repl">
                                        <p:cTn id="12" dur="77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 additive="repl"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 additive="repl">
                                        <p:cTn id="14" dur="77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 additive="repl"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文本框 1"/>
          <p:cNvSpPr txBox="1"/>
          <p:nvPr/>
        </p:nvSpPr>
        <p:spPr>
          <a:xfrm>
            <a:off x="522288" y="92075"/>
            <a:ext cx="7000875" cy="64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内容占位符 2"/>
          <p:cNvSpPr txBox="1"/>
          <p:nvPr/>
        </p:nvSpPr>
        <p:spPr>
          <a:xfrm>
            <a:off x="161925" y="1133475"/>
            <a:ext cx="8453438" cy="26098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1" hangingPunct="1">
              <a:spcBef>
                <a:spcPts val="800"/>
              </a:spcBef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共振：当驱动力的频率和系统的固有频率相等时，系统受迫振动的振幅最大。例如，双光栅测微振动实验中的音叉共振。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ts val="800"/>
              </a:spcBef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电路里的谐振：当电路激励频率等于固有频率时，电磁振荡的振幅达到峰值。或称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电流谐振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矩形 2"/>
          <p:cNvSpPr/>
          <p:nvPr/>
        </p:nvSpPr>
        <p:spPr>
          <a:xfrm>
            <a:off x="161925" y="3068638"/>
            <a:ext cx="8453438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在电子设备中，需要完成在许多不同频率的信号中选择出某个频率的信号（选频），而滤掉其它频率的信号（滤波），如收音机、电视机，常用的选频电路就是谐振电路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6430" y="4553585"/>
            <a:ext cx="4051935" cy="1864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5120"/>
          <p:cNvSpPr txBox="1"/>
          <p:nvPr/>
        </p:nvSpPr>
        <p:spPr>
          <a:xfrm>
            <a:off x="101600" y="57150"/>
            <a:ext cx="3073400" cy="646113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p>
            <a:pPr defTabSz="449580" eaLnBrk="1" hangingPunct="1">
              <a:buFont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x-none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一、实验目的</a:t>
            </a:r>
            <a:endParaRPr lang="zh-CN" altLang="x-none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5" name="组合 569346"/>
          <p:cNvGrpSpPr/>
          <p:nvPr/>
        </p:nvGrpSpPr>
        <p:grpSpPr>
          <a:xfrm>
            <a:off x="608013" y="2794000"/>
            <a:ext cx="393700" cy="420688"/>
            <a:chOff x="982" y="214"/>
            <a:chExt cx="759" cy="872"/>
          </a:xfrm>
        </p:grpSpPr>
        <p:sp>
          <p:nvSpPr>
            <p:cNvPr id="8215" name="任意多边形 569347"/>
            <p:cNvSpPr/>
            <p:nvPr/>
          </p:nvSpPr>
          <p:spPr>
            <a:xfrm>
              <a:off x="1214" y="214"/>
              <a:ext cx="299" cy="434"/>
            </a:xfrm>
            <a:custGeom>
              <a:avLst/>
              <a:gdLst>
                <a:gd name="txL" fmla="*/ 0 w 299"/>
                <a:gd name="txT" fmla="*/ 0 h 434"/>
                <a:gd name="txR" fmla="*/ 299 w 299"/>
                <a:gd name="txB" fmla="*/ 434 h 434"/>
              </a:gdLst>
              <a:ahLst/>
              <a:cxnLst>
                <a:cxn ang="0">
                  <a:pos x="174" y="121"/>
                </a:cxn>
                <a:cxn ang="0">
                  <a:pos x="174" y="23"/>
                </a:cxn>
                <a:cxn ang="0">
                  <a:pos x="170" y="9"/>
                </a:cxn>
                <a:cxn ang="0">
                  <a:pos x="165" y="5"/>
                </a:cxn>
                <a:cxn ang="0">
                  <a:pos x="156" y="0"/>
                </a:cxn>
                <a:cxn ang="0">
                  <a:pos x="152" y="0"/>
                </a:cxn>
                <a:cxn ang="0">
                  <a:pos x="143" y="0"/>
                </a:cxn>
                <a:cxn ang="0">
                  <a:pos x="134" y="5"/>
                </a:cxn>
                <a:cxn ang="0">
                  <a:pos x="125" y="9"/>
                </a:cxn>
                <a:cxn ang="0">
                  <a:pos x="125" y="23"/>
                </a:cxn>
                <a:cxn ang="0">
                  <a:pos x="125" y="126"/>
                </a:cxn>
                <a:cxn ang="0">
                  <a:pos x="76" y="99"/>
                </a:cxn>
                <a:cxn ang="0">
                  <a:pos x="67" y="94"/>
                </a:cxn>
                <a:cxn ang="0">
                  <a:pos x="58" y="94"/>
                </a:cxn>
                <a:cxn ang="0">
                  <a:pos x="49" y="99"/>
                </a:cxn>
                <a:cxn ang="0">
                  <a:pos x="45" y="103"/>
                </a:cxn>
                <a:cxn ang="0">
                  <a:pos x="40" y="112"/>
                </a:cxn>
                <a:cxn ang="0">
                  <a:pos x="45" y="117"/>
                </a:cxn>
                <a:cxn ang="0">
                  <a:pos x="45" y="126"/>
                </a:cxn>
                <a:cxn ang="0">
                  <a:pos x="54" y="134"/>
                </a:cxn>
                <a:cxn ang="0">
                  <a:pos x="121" y="170"/>
                </a:cxn>
                <a:cxn ang="0">
                  <a:pos x="121" y="242"/>
                </a:cxn>
                <a:cxn ang="0">
                  <a:pos x="36" y="188"/>
                </a:cxn>
                <a:cxn ang="0">
                  <a:pos x="27" y="184"/>
                </a:cxn>
                <a:cxn ang="0">
                  <a:pos x="18" y="184"/>
                </a:cxn>
                <a:cxn ang="0">
                  <a:pos x="9" y="188"/>
                </a:cxn>
                <a:cxn ang="0">
                  <a:pos x="5" y="193"/>
                </a:cxn>
                <a:cxn ang="0">
                  <a:pos x="0" y="202"/>
                </a:cxn>
                <a:cxn ang="0">
                  <a:pos x="0" y="210"/>
                </a:cxn>
                <a:cxn ang="0">
                  <a:pos x="5" y="219"/>
                </a:cxn>
                <a:cxn ang="0">
                  <a:pos x="14" y="224"/>
                </a:cxn>
                <a:cxn ang="0">
                  <a:pos x="121" y="291"/>
                </a:cxn>
                <a:cxn ang="0">
                  <a:pos x="121" y="434"/>
                </a:cxn>
                <a:cxn ang="0">
                  <a:pos x="174" y="434"/>
                </a:cxn>
                <a:cxn ang="0">
                  <a:pos x="174" y="291"/>
                </a:cxn>
                <a:cxn ang="0">
                  <a:pos x="290" y="224"/>
                </a:cxn>
                <a:cxn ang="0">
                  <a:pos x="295" y="219"/>
                </a:cxn>
                <a:cxn ang="0">
                  <a:pos x="299" y="210"/>
                </a:cxn>
                <a:cxn ang="0">
                  <a:pos x="299" y="202"/>
                </a:cxn>
                <a:cxn ang="0">
                  <a:pos x="299" y="197"/>
                </a:cxn>
                <a:cxn ang="0">
                  <a:pos x="295" y="188"/>
                </a:cxn>
                <a:cxn ang="0">
                  <a:pos x="286" y="184"/>
                </a:cxn>
                <a:cxn ang="0">
                  <a:pos x="277" y="184"/>
                </a:cxn>
                <a:cxn ang="0">
                  <a:pos x="268" y="188"/>
                </a:cxn>
                <a:cxn ang="0">
                  <a:pos x="174" y="237"/>
                </a:cxn>
                <a:cxn ang="0">
                  <a:pos x="174" y="170"/>
                </a:cxn>
                <a:cxn ang="0">
                  <a:pos x="246" y="134"/>
                </a:cxn>
                <a:cxn ang="0">
                  <a:pos x="250" y="130"/>
                </a:cxn>
                <a:cxn ang="0">
                  <a:pos x="255" y="121"/>
                </a:cxn>
                <a:cxn ang="0">
                  <a:pos x="255" y="112"/>
                </a:cxn>
                <a:cxn ang="0">
                  <a:pos x="250" y="108"/>
                </a:cxn>
                <a:cxn ang="0">
                  <a:pos x="246" y="103"/>
                </a:cxn>
                <a:cxn ang="0">
                  <a:pos x="237" y="99"/>
                </a:cxn>
                <a:cxn ang="0">
                  <a:pos x="232" y="99"/>
                </a:cxn>
                <a:cxn ang="0">
                  <a:pos x="223" y="99"/>
                </a:cxn>
                <a:cxn ang="0">
                  <a:pos x="174" y="121"/>
                </a:cxn>
              </a:cxnLst>
              <a:rect l="txL" t="txT" r="txR" b="txB"/>
              <a:pathLst>
                <a:path w="299" h="434">
                  <a:moveTo>
                    <a:pt x="174" y="121"/>
                  </a:moveTo>
                  <a:lnTo>
                    <a:pt x="174" y="23"/>
                  </a:lnTo>
                  <a:lnTo>
                    <a:pt x="170" y="9"/>
                  </a:lnTo>
                  <a:lnTo>
                    <a:pt x="165" y="5"/>
                  </a:lnTo>
                  <a:lnTo>
                    <a:pt x="156" y="0"/>
                  </a:lnTo>
                  <a:lnTo>
                    <a:pt x="152" y="0"/>
                  </a:lnTo>
                  <a:lnTo>
                    <a:pt x="143" y="0"/>
                  </a:lnTo>
                  <a:lnTo>
                    <a:pt x="134" y="5"/>
                  </a:lnTo>
                  <a:lnTo>
                    <a:pt x="125" y="9"/>
                  </a:lnTo>
                  <a:lnTo>
                    <a:pt x="125" y="23"/>
                  </a:lnTo>
                  <a:lnTo>
                    <a:pt x="125" y="126"/>
                  </a:lnTo>
                  <a:lnTo>
                    <a:pt x="76" y="99"/>
                  </a:lnTo>
                  <a:lnTo>
                    <a:pt x="67" y="94"/>
                  </a:lnTo>
                  <a:lnTo>
                    <a:pt x="58" y="94"/>
                  </a:lnTo>
                  <a:lnTo>
                    <a:pt x="49" y="99"/>
                  </a:lnTo>
                  <a:lnTo>
                    <a:pt x="45" y="103"/>
                  </a:lnTo>
                  <a:lnTo>
                    <a:pt x="40" y="112"/>
                  </a:lnTo>
                  <a:lnTo>
                    <a:pt x="45" y="117"/>
                  </a:lnTo>
                  <a:lnTo>
                    <a:pt x="45" y="126"/>
                  </a:lnTo>
                  <a:lnTo>
                    <a:pt x="54" y="134"/>
                  </a:lnTo>
                  <a:lnTo>
                    <a:pt x="121" y="170"/>
                  </a:lnTo>
                  <a:lnTo>
                    <a:pt x="121" y="242"/>
                  </a:lnTo>
                  <a:lnTo>
                    <a:pt x="36" y="188"/>
                  </a:lnTo>
                  <a:lnTo>
                    <a:pt x="27" y="184"/>
                  </a:lnTo>
                  <a:lnTo>
                    <a:pt x="18" y="184"/>
                  </a:lnTo>
                  <a:lnTo>
                    <a:pt x="9" y="188"/>
                  </a:lnTo>
                  <a:lnTo>
                    <a:pt x="5" y="193"/>
                  </a:lnTo>
                  <a:lnTo>
                    <a:pt x="0" y="202"/>
                  </a:lnTo>
                  <a:lnTo>
                    <a:pt x="0" y="210"/>
                  </a:lnTo>
                  <a:lnTo>
                    <a:pt x="5" y="219"/>
                  </a:lnTo>
                  <a:lnTo>
                    <a:pt x="14" y="224"/>
                  </a:lnTo>
                  <a:lnTo>
                    <a:pt x="121" y="291"/>
                  </a:lnTo>
                  <a:lnTo>
                    <a:pt x="121" y="434"/>
                  </a:lnTo>
                  <a:lnTo>
                    <a:pt x="174" y="434"/>
                  </a:lnTo>
                  <a:lnTo>
                    <a:pt x="174" y="291"/>
                  </a:lnTo>
                  <a:lnTo>
                    <a:pt x="290" y="224"/>
                  </a:lnTo>
                  <a:lnTo>
                    <a:pt x="295" y="219"/>
                  </a:lnTo>
                  <a:lnTo>
                    <a:pt x="299" y="210"/>
                  </a:lnTo>
                  <a:lnTo>
                    <a:pt x="299" y="202"/>
                  </a:lnTo>
                  <a:lnTo>
                    <a:pt x="299" y="197"/>
                  </a:lnTo>
                  <a:lnTo>
                    <a:pt x="295" y="188"/>
                  </a:lnTo>
                  <a:lnTo>
                    <a:pt x="286" y="184"/>
                  </a:lnTo>
                  <a:lnTo>
                    <a:pt x="277" y="184"/>
                  </a:lnTo>
                  <a:lnTo>
                    <a:pt x="268" y="188"/>
                  </a:lnTo>
                  <a:lnTo>
                    <a:pt x="174" y="237"/>
                  </a:lnTo>
                  <a:lnTo>
                    <a:pt x="174" y="170"/>
                  </a:lnTo>
                  <a:lnTo>
                    <a:pt x="246" y="134"/>
                  </a:lnTo>
                  <a:lnTo>
                    <a:pt x="250" y="130"/>
                  </a:lnTo>
                  <a:lnTo>
                    <a:pt x="255" y="121"/>
                  </a:lnTo>
                  <a:lnTo>
                    <a:pt x="255" y="112"/>
                  </a:lnTo>
                  <a:lnTo>
                    <a:pt x="250" y="108"/>
                  </a:lnTo>
                  <a:lnTo>
                    <a:pt x="246" y="103"/>
                  </a:lnTo>
                  <a:lnTo>
                    <a:pt x="237" y="99"/>
                  </a:lnTo>
                  <a:lnTo>
                    <a:pt x="232" y="99"/>
                  </a:lnTo>
                  <a:lnTo>
                    <a:pt x="223" y="99"/>
                  </a:lnTo>
                  <a:lnTo>
                    <a:pt x="174" y="121"/>
                  </a:lnTo>
                  <a:close/>
                </a:path>
              </a:pathLst>
            </a:custGeom>
            <a:gradFill rotWithShape="1">
              <a:gsLst>
                <a:gs pos="0">
                  <a:srgbClr val="CDE6FF">
                    <a:alpha val="100000"/>
                  </a:srgbClr>
                </a:gs>
                <a:gs pos="100000">
                  <a:schemeClr val="accent2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6" name="任意多边形 569348"/>
            <p:cNvSpPr/>
            <p:nvPr/>
          </p:nvSpPr>
          <p:spPr>
            <a:xfrm>
              <a:off x="982" y="398"/>
              <a:ext cx="393" cy="272"/>
            </a:xfrm>
            <a:custGeom>
              <a:avLst/>
              <a:gdLst>
                <a:gd name="txL" fmla="*/ 0 w 393"/>
                <a:gd name="txT" fmla="*/ 0 h 272"/>
                <a:gd name="txR" fmla="*/ 393 w 393"/>
                <a:gd name="txB" fmla="*/ 272 h 272"/>
              </a:gdLst>
              <a:ahLst/>
              <a:cxnLst>
                <a:cxn ang="0">
                  <a:pos x="121" y="71"/>
                </a:cxn>
                <a:cxn ang="0">
                  <a:pos x="36" y="22"/>
                </a:cxn>
                <a:cxn ang="0">
                  <a:pos x="27" y="18"/>
                </a:cxn>
                <a:cxn ang="0">
                  <a:pos x="18" y="18"/>
                </a:cxn>
                <a:cxn ang="0">
                  <a:pos x="9" y="22"/>
                </a:cxn>
                <a:cxn ang="0">
                  <a:pos x="5" y="31"/>
                </a:cxn>
                <a:cxn ang="0">
                  <a:pos x="0" y="40"/>
                </a:cxn>
                <a:cxn ang="0">
                  <a:pos x="0" y="49"/>
                </a:cxn>
                <a:cxn ang="0">
                  <a:pos x="5" y="58"/>
                </a:cxn>
                <a:cxn ang="0">
                  <a:pos x="9" y="62"/>
                </a:cxn>
                <a:cxn ang="0">
                  <a:pos x="98" y="116"/>
                </a:cxn>
                <a:cxn ang="0">
                  <a:pos x="54" y="143"/>
                </a:cxn>
                <a:cxn ang="0">
                  <a:pos x="45" y="147"/>
                </a:cxn>
                <a:cxn ang="0">
                  <a:pos x="40" y="156"/>
                </a:cxn>
                <a:cxn ang="0">
                  <a:pos x="40" y="165"/>
                </a:cxn>
                <a:cxn ang="0">
                  <a:pos x="40" y="174"/>
                </a:cxn>
                <a:cxn ang="0">
                  <a:pos x="49" y="178"/>
                </a:cxn>
                <a:cxn ang="0">
                  <a:pos x="54" y="183"/>
                </a:cxn>
                <a:cxn ang="0">
                  <a:pos x="63" y="183"/>
                </a:cxn>
                <a:cxn ang="0">
                  <a:pos x="72" y="183"/>
                </a:cxn>
                <a:cxn ang="0">
                  <a:pos x="139" y="143"/>
                </a:cxn>
                <a:cxn ang="0">
                  <a:pos x="197" y="178"/>
                </a:cxn>
                <a:cxn ang="0">
                  <a:pos x="112" y="223"/>
                </a:cxn>
                <a:cxn ang="0">
                  <a:pos x="103" y="232"/>
                </a:cxn>
                <a:cxn ang="0">
                  <a:pos x="98" y="241"/>
                </a:cxn>
                <a:cxn ang="0">
                  <a:pos x="98" y="246"/>
                </a:cxn>
                <a:cxn ang="0">
                  <a:pos x="98" y="254"/>
                </a:cxn>
                <a:cxn ang="0">
                  <a:pos x="103" y="263"/>
                </a:cxn>
                <a:cxn ang="0">
                  <a:pos x="112" y="268"/>
                </a:cxn>
                <a:cxn ang="0">
                  <a:pos x="121" y="268"/>
                </a:cxn>
                <a:cxn ang="0">
                  <a:pos x="130" y="263"/>
                </a:cxn>
                <a:cxn ang="0">
                  <a:pos x="241" y="201"/>
                </a:cxn>
                <a:cxn ang="0">
                  <a:pos x="366" y="272"/>
                </a:cxn>
                <a:cxn ang="0">
                  <a:pos x="393" y="228"/>
                </a:cxn>
                <a:cxn ang="0">
                  <a:pos x="268" y="156"/>
                </a:cxn>
                <a:cxn ang="0">
                  <a:pos x="268" y="22"/>
                </a:cxn>
                <a:cxn ang="0">
                  <a:pos x="268" y="13"/>
                </a:cxn>
                <a:cxn ang="0">
                  <a:pos x="264" y="9"/>
                </a:cxn>
                <a:cxn ang="0">
                  <a:pos x="255" y="4"/>
                </a:cxn>
                <a:cxn ang="0">
                  <a:pos x="250" y="0"/>
                </a:cxn>
                <a:cxn ang="0">
                  <a:pos x="241" y="0"/>
                </a:cxn>
                <a:cxn ang="0">
                  <a:pos x="232" y="4"/>
                </a:cxn>
                <a:cxn ang="0">
                  <a:pos x="228" y="13"/>
                </a:cxn>
                <a:cxn ang="0">
                  <a:pos x="228" y="22"/>
                </a:cxn>
                <a:cxn ang="0">
                  <a:pos x="223" y="129"/>
                </a:cxn>
                <a:cxn ang="0">
                  <a:pos x="165" y="94"/>
                </a:cxn>
                <a:cxn ang="0">
                  <a:pos x="170" y="18"/>
                </a:cxn>
                <a:cxn ang="0">
                  <a:pos x="165" y="9"/>
                </a:cxn>
                <a:cxn ang="0">
                  <a:pos x="161" y="4"/>
                </a:cxn>
                <a:cxn ang="0">
                  <a:pos x="156" y="0"/>
                </a:cxn>
                <a:cxn ang="0">
                  <a:pos x="148" y="0"/>
                </a:cxn>
                <a:cxn ang="0">
                  <a:pos x="139" y="0"/>
                </a:cxn>
                <a:cxn ang="0">
                  <a:pos x="134" y="4"/>
                </a:cxn>
                <a:cxn ang="0">
                  <a:pos x="130" y="9"/>
                </a:cxn>
                <a:cxn ang="0">
                  <a:pos x="125" y="18"/>
                </a:cxn>
                <a:cxn ang="0">
                  <a:pos x="121" y="71"/>
                </a:cxn>
              </a:cxnLst>
              <a:rect l="txL" t="txT" r="txR" b="txB"/>
              <a:pathLst>
                <a:path w="393" h="272">
                  <a:moveTo>
                    <a:pt x="121" y="71"/>
                  </a:moveTo>
                  <a:lnTo>
                    <a:pt x="36" y="22"/>
                  </a:lnTo>
                  <a:lnTo>
                    <a:pt x="27" y="18"/>
                  </a:lnTo>
                  <a:lnTo>
                    <a:pt x="18" y="18"/>
                  </a:lnTo>
                  <a:lnTo>
                    <a:pt x="9" y="22"/>
                  </a:lnTo>
                  <a:lnTo>
                    <a:pt x="5" y="31"/>
                  </a:lnTo>
                  <a:lnTo>
                    <a:pt x="0" y="40"/>
                  </a:lnTo>
                  <a:lnTo>
                    <a:pt x="0" y="49"/>
                  </a:lnTo>
                  <a:lnTo>
                    <a:pt x="5" y="58"/>
                  </a:lnTo>
                  <a:lnTo>
                    <a:pt x="9" y="62"/>
                  </a:lnTo>
                  <a:lnTo>
                    <a:pt x="98" y="116"/>
                  </a:lnTo>
                  <a:lnTo>
                    <a:pt x="54" y="143"/>
                  </a:lnTo>
                  <a:lnTo>
                    <a:pt x="45" y="147"/>
                  </a:lnTo>
                  <a:lnTo>
                    <a:pt x="40" y="156"/>
                  </a:lnTo>
                  <a:lnTo>
                    <a:pt x="40" y="165"/>
                  </a:lnTo>
                  <a:lnTo>
                    <a:pt x="40" y="174"/>
                  </a:lnTo>
                  <a:lnTo>
                    <a:pt x="49" y="178"/>
                  </a:lnTo>
                  <a:lnTo>
                    <a:pt x="54" y="183"/>
                  </a:lnTo>
                  <a:lnTo>
                    <a:pt x="63" y="183"/>
                  </a:lnTo>
                  <a:lnTo>
                    <a:pt x="72" y="183"/>
                  </a:lnTo>
                  <a:lnTo>
                    <a:pt x="139" y="143"/>
                  </a:lnTo>
                  <a:lnTo>
                    <a:pt x="197" y="178"/>
                  </a:lnTo>
                  <a:lnTo>
                    <a:pt x="112" y="223"/>
                  </a:lnTo>
                  <a:lnTo>
                    <a:pt x="103" y="232"/>
                  </a:lnTo>
                  <a:lnTo>
                    <a:pt x="98" y="241"/>
                  </a:lnTo>
                  <a:lnTo>
                    <a:pt x="98" y="246"/>
                  </a:lnTo>
                  <a:lnTo>
                    <a:pt x="98" y="254"/>
                  </a:lnTo>
                  <a:lnTo>
                    <a:pt x="103" y="263"/>
                  </a:lnTo>
                  <a:lnTo>
                    <a:pt x="112" y="268"/>
                  </a:lnTo>
                  <a:lnTo>
                    <a:pt x="121" y="268"/>
                  </a:lnTo>
                  <a:lnTo>
                    <a:pt x="130" y="263"/>
                  </a:lnTo>
                  <a:lnTo>
                    <a:pt x="241" y="201"/>
                  </a:lnTo>
                  <a:lnTo>
                    <a:pt x="366" y="272"/>
                  </a:lnTo>
                  <a:lnTo>
                    <a:pt x="393" y="228"/>
                  </a:lnTo>
                  <a:lnTo>
                    <a:pt x="268" y="156"/>
                  </a:lnTo>
                  <a:lnTo>
                    <a:pt x="268" y="22"/>
                  </a:lnTo>
                  <a:lnTo>
                    <a:pt x="268" y="13"/>
                  </a:lnTo>
                  <a:lnTo>
                    <a:pt x="264" y="9"/>
                  </a:lnTo>
                  <a:lnTo>
                    <a:pt x="255" y="4"/>
                  </a:lnTo>
                  <a:lnTo>
                    <a:pt x="250" y="0"/>
                  </a:lnTo>
                  <a:lnTo>
                    <a:pt x="241" y="0"/>
                  </a:lnTo>
                  <a:lnTo>
                    <a:pt x="232" y="4"/>
                  </a:lnTo>
                  <a:lnTo>
                    <a:pt x="228" y="13"/>
                  </a:lnTo>
                  <a:lnTo>
                    <a:pt x="228" y="22"/>
                  </a:lnTo>
                  <a:lnTo>
                    <a:pt x="223" y="129"/>
                  </a:lnTo>
                  <a:lnTo>
                    <a:pt x="165" y="94"/>
                  </a:lnTo>
                  <a:lnTo>
                    <a:pt x="170" y="18"/>
                  </a:lnTo>
                  <a:lnTo>
                    <a:pt x="165" y="9"/>
                  </a:lnTo>
                  <a:lnTo>
                    <a:pt x="161" y="4"/>
                  </a:lnTo>
                  <a:lnTo>
                    <a:pt x="156" y="0"/>
                  </a:lnTo>
                  <a:lnTo>
                    <a:pt x="148" y="0"/>
                  </a:lnTo>
                  <a:lnTo>
                    <a:pt x="139" y="0"/>
                  </a:lnTo>
                  <a:lnTo>
                    <a:pt x="134" y="4"/>
                  </a:lnTo>
                  <a:lnTo>
                    <a:pt x="130" y="9"/>
                  </a:lnTo>
                  <a:lnTo>
                    <a:pt x="125" y="18"/>
                  </a:lnTo>
                  <a:lnTo>
                    <a:pt x="121" y="71"/>
                  </a:lnTo>
                  <a:close/>
                </a:path>
              </a:pathLst>
            </a:custGeom>
            <a:gradFill rotWithShape="1">
              <a:gsLst>
                <a:gs pos="0">
                  <a:srgbClr val="CDE6FF">
                    <a:alpha val="100000"/>
                  </a:srgbClr>
                </a:gs>
                <a:gs pos="100000">
                  <a:schemeClr val="accent2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7" name="任意多边形 569349"/>
            <p:cNvSpPr/>
            <p:nvPr/>
          </p:nvSpPr>
          <p:spPr>
            <a:xfrm>
              <a:off x="982" y="626"/>
              <a:ext cx="393" cy="277"/>
            </a:xfrm>
            <a:custGeom>
              <a:avLst/>
              <a:gdLst>
                <a:gd name="txL" fmla="*/ 0 w 393"/>
                <a:gd name="txT" fmla="*/ 0 h 277"/>
                <a:gd name="txR" fmla="*/ 393 w 393"/>
                <a:gd name="txB" fmla="*/ 277 h 277"/>
              </a:gdLst>
              <a:ahLst/>
              <a:cxnLst>
                <a:cxn ang="0">
                  <a:pos x="98" y="156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23"/>
                </a:cxn>
                <a:cxn ang="0">
                  <a:pos x="0" y="228"/>
                </a:cxn>
                <a:cxn ang="0">
                  <a:pos x="0" y="237"/>
                </a:cxn>
                <a:cxn ang="0">
                  <a:pos x="9" y="246"/>
                </a:cxn>
                <a:cxn ang="0">
                  <a:pos x="14" y="250"/>
                </a:cxn>
                <a:cxn ang="0">
                  <a:pos x="23" y="250"/>
                </a:cxn>
                <a:cxn ang="0">
                  <a:pos x="36" y="250"/>
                </a:cxn>
                <a:cxn ang="0">
                  <a:pos x="125" y="196"/>
                </a:cxn>
                <a:cxn ang="0">
                  <a:pos x="125" y="250"/>
                </a:cxn>
                <a:cxn ang="0">
                  <a:pos x="125" y="263"/>
                </a:cxn>
                <a:cxn ang="0">
                  <a:pos x="130" y="268"/>
                </a:cxn>
                <a:cxn ang="0">
                  <a:pos x="139" y="272"/>
                </a:cxn>
                <a:cxn ang="0">
                  <a:pos x="143" y="277"/>
                </a:cxn>
                <a:cxn ang="0">
                  <a:pos x="152" y="277"/>
                </a:cxn>
                <a:cxn ang="0">
                  <a:pos x="161" y="272"/>
                </a:cxn>
                <a:cxn ang="0">
                  <a:pos x="165" y="263"/>
                </a:cxn>
                <a:cxn ang="0">
                  <a:pos x="165" y="254"/>
                </a:cxn>
                <a:cxn ang="0">
                  <a:pos x="165" y="178"/>
                </a:cxn>
                <a:cxn ang="0">
                  <a:pos x="223" y="143"/>
                </a:cxn>
                <a:cxn ang="0">
                  <a:pos x="223" y="241"/>
                </a:cxn>
                <a:cxn ang="0">
                  <a:pos x="223" y="250"/>
                </a:cxn>
                <a:cxn ang="0">
                  <a:pos x="228" y="259"/>
                </a:cxn>
                <a:cxn ang="0">
                  <a:pos x="237" y="263"/>
                </a:cxn>
                <a:cxn ang="0">
                  <a:pos x="246" y="268"/>
                </a:cxn>
                <a:cxn ang="0">
                  <a:pos x="255" y="268"/>
                </a:cxn>
                <a:cxn ang="0">
                  <a:pos x="259" y="263"/>
                </a:cxn>
                <a:cxn ang="0">
                  <a:pos x="264" y="254"/>
                </a:cxn>
                <a:cxn ang="0">
                  <a:pos x="268" y="246"/>
                </a:cxn>
                <a:cxn ang="0">
                  <a:pos x="268" y="116"/>
                </a:cxn>
                <a:cxn ang="0">
                  <a:pos x="393" y="44"/>
                </a:cxn>
                <a:cxn ang="0">
                  <a:pos x="366" y="0"/>
                </a:cxn>
                <a:cxn ang="0">
                  <a:pos x="241" y="71"/>
                </a:cxn>
                <a:cxn ang="0">
                  <a:pos x="125" y="4"/>
                </a:cxn>
                <a:cxn ang="0">
                  <a:pos x="121" y="0"/>
                </a:cxn>
                <a:cxn ang="0">
                  <a:pos x="112" y="0"/>
                </a:cxn>
                <a:cxn ang="0">
                  <a:pos x="103" y="4"/>
                </a:cxn>
                <a:cxn ang="0">
                  <a:pos x="98" y="9"/>
                </a:cxn>
                <a:cxn ang="0">
                  <a:pos x="94" y="18"/>
                </a:cxn>
                <a:cxn ang="0">
                  <a:pos x="94" y="26"/>
                </a:cxn>
                <a:cxn ang="0">
                  <a:pos x="98" y="35"/>
                </a:cxn>
                <a:cxn ang="0">
                  <a:pos x="107" y="40"/>
                </a:cxn>
                <a:cxn ang="0">
                  <a:pos x="197" y="98"/>
                </a:cxn>
                <a:cxn ang="0">
                  <a:pos x="139" y="129"/>
                </a:cxn>
                <a:cxn ang="0">
                  <a:pos x="72" y="89"/>
                </a:cxn>
                <a:cxn ang="0">
                  <a:pos x="63" y="85"/>
                </a:cxn>
                <a:cxn ang="0">
                  <a:pos x="58" y="85"/>
                </a:cxn>
                <a:cxn ang="0">
                  <a:pos x="49" y="89"/>
                </a:cxn>
                <a:cxn ang="0">
                  <a:pos x="45" y="98"/>
                </a:cxn>
                <a:cxn ang="0">
                  <a:pos x="45" y="102"/>
                </a:cxn>
                <a:cxn ang="0">
                  <a:pos x="45" y="111"/>
                </a:cxn>
                <a:cxn ang="0">
                  <a:pos x="45" y="120"/>
                </a:cxn>
                <a:cxn ang="0">
                  <a:pos x="54" y="125"/>
                </a:cxn>
                <a:cxn ang="0">
                  <a:pos x="98" y="156"/>
                </a:cxn>
              </a:cxnLst>
              <a:rect l="txL" t="txT" r="txR" b="txB"/>
              <a:pathLst>
                <a:path w="393" h="277">
                  <a:moveTo>
                    <a:pt x="98" y="156"/>
                  </a:moveTo>
                  <a:lnTo>
                    <a:pt x="9" y="205"/>
                  </a:lnTo>
                  <a:lnTo>
                    <a:pt x="0" y="214"/>
                  </a:lnTo>
                  <a:lnTo>
                    <a:pt x="0" y="223"/>
                  </a:lnTo>
                  <a:lnTo>
                    <a:pt x="0" y="228"/>
                  </a:lnTo>
                  <a:lnTo>
                    <a:pt x="0" y="237"/>
                  </a:lnTo>
                  <a:lnTo>
                    <a:pt x="9" y="246"/>
                  </a:lnTo>
                  <a:lnTo>
                    <a:pt x="14" y="250"/>
                  </a:lnTo>
                  <a:lnTo>
                    <a:pt x="23" y="250"/>
                  </a:lnTo>
                  <a:lnTo>
                    <a:pt x="36" y="250"/>
                  </a:lnTo>
                  <a:lnTo>
                    <a:pt x="125" y="196"/>
                  </a:lnTo>
                  <a:lnTo>
                    <a:pt x="125" y="250"/>
                  </a:lnTo>
                  <a:lnTo>
                    <a:pt x="125" y="263"/>
                  </a:lnTo>
                  <a:lnTo>
                    <a:pt x="130" y="268"/>
                  </a:lnTo>
                  <a:lnTo>
                    <a:pt x="139" y="272"/>
                  </a:lnTo>
                  <a:lnTo>
                    <a:pt x="143" y="277"/>
                  </a:lnTo>
                  <a:lnTo>
                    <a:pt x="152" y="277"/>
                  </a:lnTo>
                  <a:lnTo>
                    <a:pt x="161" y="272"/>
                  </a:lnTo>
                  <a:lnTo>
                    <a:pt x="165" y="263"/>
                  </a:lnTo>
                  <a:lnTo>
                    <a:pt x="165" y="254"/>
                  </a:lnTo>
                  <a:lnTo>
                    <a:pt x="165" y="178"/>
                  </a:lnTo>
                  <a:lnTo>
                    <a:pt x="223" y="143"/>
                  </a:lnTo>
                  <a:lnTo>
                    <a:pt x="223" y="241"/>
                  </a:lnTo>
                  <a:lnTo>
                    <a:pt x="223" y="250"/>
                  </a:lnTo>
                  <a:lnTo>
                    <a:pt x="228" y="259"/>
                  </a:lnTo>
                  <a:lnTo>
                    <a:pt x="237" y="263"/>
                  </a:lnTo>
                  <a:lnTo>
                    <a:pt x="246" y="268"/>
                  </a:lnTo>
                  <a:lnTo>
                    <a:pt x="255" y="268"/>
                  </a:lnTo>
                  <a:lnTo>
                    <a:pt x="259" y="263"/>
                  </a:lnTo>
                  <a:lnTo>
                    <a:pt x="264" y="254"/>
                  </a:lnTo>
                  <a:lnTo>
                    <a:pt x="268" y="246"/>
                  </a:lnTo>
                  <a:lnTo>
                    <a:pt x="268" y="116"/>
                  </a:lnTo>
                  <a:lnTo>
                    <a:pt x="393" y="44"/>
                  </a:lnTo>
                  <a:lnTo>
                    <a:pt x="366" y="0"/>
                  </a:lnTo>
                  <a:lnTo>
                    <a:pt x="241" y="71"/>
                  </a:lnTo>
                  <a:lnTo>
                    <a:pt x="125" y="4"/>
                  </a:lnTo>
                  <a:lnTo>
                    <a:pt x="121" y="0"/>
                  </a:lnTo>
                  <a:lnTo>
                    <a:pt x="112" y="0"/>
                  </a:lnTo>
                  <a:lnTo>
                    <a:pt x="103" y="4"/>
                  </a:lnTo>
                  <a:lnTo>
                    <a:pt x="98" y="9"/>
                  </a:lnTo>
                  <a:lnTo>
                    <a:pt x="94" y="18"/>
                  </a:lnTo>
                  <a:lnTo>
                    <a:pt x="94" y="26"/>
                  </a:lnTo>
                  <a:lnTo>
                    <a:pt x="98" y="35"/>
                  </a:lnTo>
                  <a:lnTo>
                    <a:pt x="107" y="40"/>
                  </a:lnTo>
                  <a:lnTo>
                    <a:pt x="197" y="98"/>
                  </a:lnTo>
                  <a:lnTo>
                    <a:pt x="139" y="129"/>
                  </a:lnTo>
                  <a:lnTo>
                    <a:pt x="72" y="89"/>
                  </a:lnTo>
                  <a:lnTo>
                    <a:pt x="63" y="85"/>
                  </a:lnTo>
                  <a:lnTo>
                    <a:pt x="58" y="85"/>
                  </a:lnTo>
                  <a:lnTo>
                    <a:pt x="49" y="89"/>
                  </a:lnTo>
                  <a:lnTo>
                    <a:pt x="45" y="98"/>
                  </a:lnTo>
                  <a:lnTo>
                    <a:pt x="45" y="102"/>
                  </a:lnTo>
                  <a:lnTo>
                    <a:pt x="45" y="111"/>
                  </a:lnTo>
                  <a:lnTo>
                    <a:pt x="45" y="120"/>
                  </a:lnTo>
                  <a:lnTo>
                    <a:pt x="54" y="125"/>
                  </a:lnTo>
                  <a:lnTo>
                    <a:pt x="9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CDE6FF">
                    <a:alpha val="100000"/>
                  </a:srgbClr>
                </a:gs>
                <a:gs pos="100000">
                  <a:schemeClr val="accent2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8" name="任意多边形 569350"/>
            <p:cNvSpPr/>
            <p:nvPr/>
          </p:nvSpPr>
          <p:spPr>
            <a:xfrm>
              <a:off x="1210" y="648"/>
              <a:ext cx="299" cy="438"/>
            </a:xfrm>
            <a:custGeom>
              <a:avLst/>
              <a:gdLst>
                <a:gd name="txL" fmla="*/ 0 w 299"/>
                <a:gd name="txT" fmla="*/ 0 h 438"/>
                <a:gd name="txR" fmla="*/ 299 w 299"/>
                <a:gd name="txB" fmla="*/ 438 h 438"/>
              </a:gdLst>
              <a:ahLst/>
              <a:cxnLst>
                <a:cxn ang="0">
                  <a:pos x="125" y="313"/>
                </a:cxn>
                <a:cxn ang="0">
                  <a:pos x="125" y="411"/>
                </a:cxn>
                <a:cxn ang="0">
                  <a:pos x="129" y="425"/>
                </a:cxn>
                <a:cxn ang="0">
                  <a:pos x="134" y="429"/>
                </a:cxn>
                <a:cxn ang="0">
                  <a:pos x="143" y="434"/>
                </a:cxn>
                <a:cxn ang="0">
                  <a:pos x="147" y="438"/>
                </a:cxn>
                <a:cxn ang="0">
                  <a:pos x="156" y="434"/>
                </a:cxn>
                <a:cxn ang="0">
                  <a:pos x="165" y="429"/>
                </a:cxn>
                <a:cxn ang="0">
                  <a:pos x="174" y="425"/>
                </a:cxn>
                <a:cxn ang="0">
                  <a:pos x="174" y="411"/>
                </a:cxn>
                <a:cxn ang="0">
                  <a:pos x="174" y="308"/>
                </a:cxn>
                <a:cxn ang="0">
                  <a:pos x="223" y="335"/>
                </a:cxn>
                <a:cxn ang="0">
                  <a:pos x="232" y="340"/>
                </a:cxn>
                <a:cxn ang="0">
                  <a:pos x="241" y="340"/>
                </a:cxn>
                <a:cxn ang="0">
                  <a:pos x="250" y="335"/>
                </a:cxn>
                <a:cxn ang="0">
                  <a:pos x="254" y="331"/>
                </a:cxn>
                <a:cxn ang="0">
                  <a:pos x="254" y="322"/>
                </a:cxn>
                <a:cxn ang="0">
                  <a:pos x="254" y="317"/>
                </a:cxn>
                <a:cxn ang="0">
                  <a:pos x="254" y="308"/>
                </a:cxn>
                <a:cxn ang="0">
                  <a:pos x="245" y="300"/>
                </a:cxn>
                <a:cxn ang="0">
                  <a:pos x="178" y="264"/>
                </a:cxn>
                <a:cxn ang="0">
                  <a:pos x="178" y="192"/>
                </a:cxn>
                <a:cxn ang="0">
                  <a:pos x="263" y="246"/>
                </a:cxn>
                <a:cxn ang="0">
                  <a:pos x="272" y="250"/>
                </a:cxn>
                <a:cxn ang="0">
                  <a:pos x="281" y="250"/>
                </a:cxn>
                <a:cxn ang="0">
                  <a:pos x="290" y="246"/>
                </a:cxn>
                <a:cxn ang="0">
                  <a:pos x="294" y="241"/>
                </a:cxn>
                <a:cxn ang="0">
                  <a:pos x="299" y="232"/>
                </a:cxn>
                <a:cxn ang="0">
                  <a:pos x="299" y="224"/>
                </a:cxn>
                <a:cxn ang="0">
                  <a:pos x="294" y="215"/>
                </a:cxn>
                <a:cxn ang="0">
                  <a:pos x="285" y="210"/>
                </a:cxn>
                <a:cxn ang="0">
                  <a:pos x="178" y="143"/>
                </a:cxn>
                <a:cxn ang="0">
                  <a:pos x="178" y="0"/>
                </a:cxn>
                <a:cxn ang="0">
                  <a:pos x="125" y="0"/>
                </a:cxn>
                <a:cxn ang="0">
                  <a:pos x="125" y="143"/>
                </a:cxn>
                <a:cxn ang="0">
                  <a:pos x="9" y="210"/>
                </a:cxn>
                <a:cxn ang="0">
                  <a:pos x="4" y="215"/>
                </a:cxn>
                <a:cxn ang="0">
                  <a:pos x="0" y="224"/>
                </a:cxn>
                <a:cxn ang="0">
                  <a:pos x="0" y="232"/>
                </a:cxn>
                <a:cxn ang="0">
                  <a:pos x="0" y="237"/>
                </a:cxn>
                <a:cxn ang="0">
                  <a:pos x="4" y="246"/>
                </a:cxn>
                <a:cxn ang="0">
                  <a:pos x="13" y="250"/>
                </a:cxn>
                <a:cxn ang="0">
                  <a:pos x="22" y="250"/>
                </a:cxn>
                <a:cxn ang="0">
                  <a:pos x="31" y="246"/>
                </a:cxn>
                <a:cxn ang="0">
                  <a:pos x="125" y="197"/>
                </a:cxn>
                <a:cxn ang="0">
                  <a:pos x="125" y="264"/>
                </a:cxn>
                <a:cxn ang="0">
                  <a:pos x="53" y="300"/>
                </a:cxn>
                <a:cxn ang="0">
                  <a:pos x="49" y="304"/>
                </a:cxn>
                <a:cxn ang="0">
                  <a:pos x="44" y="313"/>
                </a:cxn>
                <a:cxn ang="0">
                  <a:pos x="44" y="322"/>
                </a:cxn>
                <a:cxn ang="0">
                  <a:pos x="49" y="326"/>
                </a:cxn>
                <a:cxn ang="0">
                  <a:pos x="53" y="331"/>
                </a:cxn>
                <a:cxn ang="0">
                  <a:pos x="62" y="335"/>
                </a:cxn>
                <a:cxn ang="0">
                  <a:pos x="67" y="335"/>
                </a:cxn>
                <a:cxn ang="0">
                  <a:pos x="76" y="335"/>
                </a:cxn>
                <a:cxn ang="0">
                  <a:pos x="125" y="313"/>
                </a:cxn>
              </a:cxnLst>
              <a:rect l="txL" t="txT" r="txR" b="txB"/>
              <a:pathLst>
                <a:path w="299" h="438">
                  <a:moveTo>
                    <a:pt x="125" y="313"/>
                  </a:moveTo>
                  <a:lnTo>
                    <a:pt x="125" y="411"/>
                  </a:lnTo>
                  <a:lnTo>
                    <a:pt x="129" y="425"/>
                  </a:lnTo>
                  <a:lnTo>
                    <a:pt x="134" y="429"/>
                  </a:lnTo>
                  <a:lnTo>
                    <a:pt x="143" y="434"/>
                  </a:lnTo>
                  <a:lnTo>
                    <a:pt x="147" y="438"/>
                  </a:lnTo>
                  <a:lnTo>
                    <a:pt x="156" y="434"/>
                  </a:lnTo>
                  <a:lnTo>
                    <a:pt x="165" y="429"/>
                  </a:lnTo>
                  <a:lnTo>
                    <a:pt x="174" y="425"/>
                  </a:lnTo>
                  <a:lnTo>
                    <a:pt x="174" y="411"/>
                  </a:lnTo>
                  <a:lnTo>
                    <a:pt x="174" y="308"/>
                  </a:lnTo>
                  <a:lnTo>
                    <a:pt x="223" y="335"/>
                  </a:lnTo>
                  <a:lnTo>
                    <a:pt x="232" y="340"/>
                  </a:lnTo>
                  <a:lnTo>
                    <a:pt x="241" y="340"/>
                  </a:lnTo>
                  <a:lnTo>
                    <a:pt x="250" y="335"/>
                  </a:lnTo>
                  <a:lnTo>
                    <a:pt x="254" y="331"/>
                  </a:lnTo>
                  <a:lnTo>
                    <a:pt x="254" y="322"/>
                  </a:lnTo>
                  <a:lnTo>
                    <a:pt x="254" y="317"/>
                  </a:lnTo>
                  <a:lnTo>
                    <a:pt x="254" y="308"/>
                  </a:lnTo>
                  <a:lnTo>
                    <a:pt x="245" y="300"/>
                  </a:lnTo>
                  <a:lnTo>
                    <a:pt x="178" y="264"/>
                  </a:lnTo>
                  <a:lnTo>
                    <a:pt x="178" y="192"/>
                  </a:lnTo>
                  <a:lnTo>
                    <a:pt x="263" y="246"/>
                  </a:lnTo>
                  <a:lnTo>
                    <a:pt x="272" y="250"/>
                  </a:lnTo>
                  <a:lnTo>
                    <a:pt x="281" y="250"/>
                  </a:lnTo>
                  <a:lnTo>
                    <a:pt x="290" y="246"/>
                  </a:lnTo>
                  <a:lnTo>
                    <a:pt x="294" y="241"/>
                  </a:lnTo>
                  <a:lnTo>
                    <a:pt x="299" y="232"/>
                  </a:lnTo>
                  <a:lnTo>
                    <a:pt x="299" y="224"/>
                  </a:lnTo>
                  <a:lnTo>
                    <a:pt x="294" y="215"/>
                  </a:lnTo>
                  <a:lnTo>
                    <a:pt x="285" y="210"/>
                  </a:lnTo>
                  <a:lnTo>
                    <a:pt x="178" y="143"/>
                  </a:lnTo>
                  <a:lnTo>
                    <a:pt x="17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9" y="210"/>
                  </a:lnTo>
                  <a:lnTo>
                    <a:pt x="4" y="215"/>
                  </a:lnTo>
                  <a:lnTo>
                    <a:pt x="0" y="224"/>
                  </a:lnTo>
                  <a:lnTo>
                    <a:pt x="0" y="232"/>
                  </a:lnTo>
                  <a:lnTo>
                    <a:pt x="0" y="237"/>
                  </a:lnTo>
                  <a:lnTo>
                    <a:pt x="4" y="246"/>
                  </a:lnTo>
                  <a:lnTo>
                    <a:pt x="13" y="250"/>
                  </a:lnTo>
                  <a:lnTo>
                    <a:pt x="22" y="250"/>
                  </a:lnTo>
                  <a:lnTo>
                    <a:pt x="31" y="246"/>
                  </a:lnTo>
                  <a:lnTo>
                    <a:pt x="125" y="197"/>
                  </a:lnTo>
                  <a:lnTo>
                    <a:pt x="125" y="264"/>
                  </a:lnTo>
                  <a:lnTo>
                    <a:pt x="53" y="300"/>
                  </a:lnTo>
                  <a:lnTo>
                    <a:pt x="49" y="304"/>
                  </a:lnTo>
                  <a:lnTo>
                    <a:pt x="44" y="313"/>
                  </a:lnTo>
                  <a:lnTo>
                    <a:pt x="44" y="322"/>
                  </a:lnTo>
                  <a:lnTo>
                    <a:pt x="49" y="326"/>
                  </a:lnTo>
                  <a:lnTo>
                    <a:pt x="53" y="331"/>
                  </a:lnTo>
                  <a:lnTo>
                    <a:pt x="62" y="335"/>
                  </a:lnTo>
                  <a:lnTo>
                    <a:pt x="67" y="335"/>
                  </a:lnTo>
                  <a:lnTo>
                    <a:pt x="76" y="335"/>
                  </a:lnTo>
                  <a:lnTo>
                    <a:pt x="125" y="313"/>
                  </a:lnTo>
                  <a:close/>
                </a:path>
              </a:pathLst>
            </a:custGeom>
            <a:gradFill rotWithShape="1">
              <a:gsLst>
                <a:gs pos="0">
                  <a:srgbClr val="CDE6FF">
                    <a:alpha val="100000"/>
                  </a:srgbClr>
                </a:gs>
                <a:gs pos="100000">
                  <a:schemeClr val="accent2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9" name="任意多边形 569351"/>
            <p:cNvSpPr/>
            <p:nvPr/>
          </p:nvSpPr>
          <p:spPr>
            <a:xfrm>
              <a:off x="1348" y="626"/>
              <a:ext cx="393" cy="272"/>
            </a:xfrm>
            <a:custGeom>
              <a:avLst/>
              <a:gdLst>
                <a:gd name="txL" fmla="*/ 0 w 393"/>
                <a:gd name="txT" fmla="*/ 0 h 272"/>
                <a:gd name="txR" fmla="*/ 393 w 393"/>
                <a:gd name="txB" fmla="*/ 272 h 272"/>
              </a:gdLst>
              <a:ahLst/>
              <a:cxnLst>
                <a:cxn ang="0">
                  <a:pos x="272" y="201"/>
                </a:cxn>
                <a:cxn ang="0">
                  <a:pos x="357" y="250"/>
                </a:cxn>
                <a:cxn ang="0">
                  <a:pos x="366" y="254"/>
                </a:cxn>
                <a:cxn ang="0">
                  <a:pos x="375" y="254"/>
                </a:cxn>
                <a:cxn ang="0">
                  <a:pos x="384" y="250"/>
                </a:cxn>
                <a:cxn ang="0">
                  <a:pos x="388" y="241"/>
                </a:cxn>
                <a:cxn ang="0">
                  <a:pos x="393" y="232"/>
                </a:cxn>
                <a:cxn ang="0">
                  <a:pos x="393" y="223"/>
                </a:cxn>
                <a:cxn ang="0">
                  <a:pos x="388" y="214"/>
                </a:cxn>
                <a:cxn ang="0">
                  <a:pos x="384" y="210"/>
                </a:cxn>
                <a:cxn ang="0">
                  <a:pos x="295" y="156"/>
                </a:cxn>
                <a:cxn ang="0">
                  <a:pos x="339" y="129"/>
                </a:cxn>
                <a:cxn ang="0">
                  <a:pos x="348" y="125"/>
                </a:cxn>
                <a:cxn ang="0">
                  <a:pos x="353" y="116"/>
                </a:cxn>
                <a:cxn ang="0">
                  <a:pos x="353" y="107"/>
                </a:cxn>
                <a:cxn ang="0">
                  <a:pos x="353" y="98"/>
                </a:cxn>
                <a:cxn ang="0">
                  <a:pos x="344" y="94"/>
                </a:cxn>
                <a:cxn ang="0">
                  <a:pos x="339" y="89"/>
                </a:cxn>
                <a:cxn ang="0">
                  <a:pos x="330" y="89"/>
                </a:cxn>
                <a:cxn ang="0">
                  <a:pos x="321" y="89"/>
                </a:cxn>
                <a:cxn ang="0">
                  <a:pos x="254" y="129"/>
                </a:cxn>
                <a:cxn ang="0">
                  <a:pos x="196" y="94"/>
                </a:cxn>
                <a:cxn ang="0">
                  <a:pos x="281" y="49"/>
                </a:cxn>
                <a:cxn ang="0">
                  <a:pos x="290" y="40"/>
                </a:cxn>
                <a:cxn ang="0">
                  <a:pos x="295" y="31"/>
                </a:cxn>
                <a:cxn ang="0">
                  <a:pos x="295" y="26"/>
                </a:cxn>
                <a:cxn ang="0">
                  <a:pos x="295" y="18"/>
                </a:cxn>
                <a:cxn ang="0">
                  <a:pos x="290" y="9"/>
                </a:cxn>
                <a:cxn ang="0">
                  <a:pos x="281" y="4"/>
                </a:cxn>
                <a:cxn ang="0">
                  <a:pos x="272" y="4"/>
                </a:cxn>
                <a:cxn ang="0">
                  <a:pos x="263" y="9"/>
                </a:cxn>
                <a:cxn ang="0">
                  <a:pos x="152" y="71"/>
                </a:cxn>
                <a:cxn ang="0">
                  <a:pos x="27" y="0"/>
                </a:cxn>
                <a:cxn ang="0">
                  <a:pos x="0" y="44"/>
                </a:cxn>
                <a:cxn ang="0">
                  <a:pos x="125" y="116"/>
                </a:cxn>
                <a:cxn ang="0">
                  <a:pos x="125" y="250"/>
                </a:cxn>
                <a:cxn ang="0">
                  <a:pos x="125" y="259"/>
                </a:cxn>
                <a:cxn ang="0">
                  <a:pos x="129" y="263"/>
                </a:cxn>
                <a:cxn ang="0">
                  <a:pos x="138" y="268"/>
                </a:cxn>
                <a:cxn ang="0">
                  <a:pos x="143" y="272"/>
                </a:cxn>
                <a:cxn ang="0">
                  <a:pos x="152" y="272"/>
                </a:cxn>
                <a:cxn ang="0">
                  <a:pos x="161" y="268"/>
                </a:cxn>
                <a:cxn ang="0">
                  <a:pos x="165" y="259"/>
                </a:cxn>
                <a:cxn ang="0">
                  <a:pos x="165" y="250"/>
                </a:cxn>
                <a:cxn ang="0">
                  <a:pos x="170" y="143"/>
                </a:cxn>
                <a:cxn ang="0">
                  <a:pos x="228" y="178"/>
                </a:cxn>
                <a:cxn ang="0">
                  <a:pos x="223" y="254"/>
                </a:cxn>
                <a:cxn ang="0">
                  <a:pos x="228" y="263"/>
                </a:cxn>
                <a:cxn ang="0">
                  <a:pos x="232" y="268"/>
                </a:cxn>
                <a:cxn ang="0">
                  <a:pos x="237" y="272"/>
                </a:cxn>
                <a:cxn ang="0">
                  <a:pos x="245" y="272"/>
                </a:cxn>
                <a:cxn ang="0">
                  <a:pos x="254" y="272"/>
                </a:cxn>
                <a:cxn ang="0">
                  <a:pos x="259" y="268"/>
                </a:cxn>
                <a:cxn ang="0">
                  <a:pos x="263" y="263"/>
                </a:cxn>
                <a:cxn ang="0">
                  <a:pos x="268" y="254"/>
                </a:cxn>
                <a:cxn ang="0">
                  <a:pos x="272" y="201"/>
                </a:cxn>
              </a:cxnLst>
              <a:rect l="txL" t="txT" r="txR" b="txB"/>
              <a:pathLst>
                <a:path w="393" h="272">
                  <a:moveTo>
                    <a:pt x="272" y="201"/>
                  </a:moveTo>
                  <a:lnTo>
                    <a:pt x="357" y="250"/>
                  </a:lnTo>
                  <a:lnTo>
                    <a:pt x="366" y="254"/>
                  </a:lnTo>
                  <a:lnTo>
                    <a:pt x="375" y="254"/>
                  </a:lnTo>
                  <a:lnTo>
                    <a:pt x="384" y="250"/>
                  </a:lnTo>
                  <a:lnTo>
                    <a:pt x="388" y="241"/>
                  </a:lnTo>
                  <a:lnTo>
                    <a:pt x="393" y="232"/>
                  </a:lnTo>
                  <a:lnTo>
                    <a:pt x="393" y="223"/>
                  </a:lnTo>
                  <a:lnTo>
                    <a:pt x="388" y="214"/>
                  </a:lnTo>
                  <a:lnTo>
                    <a:pt x="384" y="210"/>
                  </a:lnTo>
                  <a:lnTo>
                    <a:pt x="295" y="156"/>
                  </a:lnTo>
                  <a:lnTo>
                    <a:pt x="339" y="129"/>
                  </a:lnTo>
                  <a:lnTo>
                    <a:pt x="348" y="125"/>
                  </a:lnTo>
                  <a:lnTo>
                    <a:pt x="353" y="116"/>
                  </a:lnTo>
                  <a:lnTo>
                    <a:pt x="353" y="107"/>
                  </a:lnTo>
                  <a:lnTo>
                    <a:pt x="353" y="98"/>
                  </a:lnTo>
                  <a:lnTo>
                    <a:pt x="344" y="94"/>
                  </a:lnTo>
                  <a:lnTo>
                    <a:pt x="339" y="89"/>
                  </a:lnTo>
                  <a:lnTo>
                    <a:pt x="330" y="89"/>
                  </a:lnTo>
                  <a:lnTo>
                    <a:pt x="321" y="89"/>
                  </a:lnTo>
                  <a:lnTo>
                    <a:pt x="254" y="129"/>
                  </a:lnTo>
                  <a:lnTo>
                    <a:pt x="196" y="94"/>
                  </a:lnTo>
                  <a:lnTo>
                    <a:pt x="281" y="49"/>
                  </a:lnTo>
                  <a:lnTo>
                    <a:pt x="290" y="40"/>
                  </a:lnTo>
                  <a:lnTo>
                    <a:pt x="295" y="31"/>
                  </a:lnTo>
                  <a:lnTo>
                    <a:pt x="295" y="26"/>
                  </a:lnTo>
                  <a:lnTo>
                    <a:pt x="295" y="18"/>
                  </a:lnTo>
                  <a:lnTo>
                    <a:pt x="290" y="9"/>
                  </a:lnTo>
                  <a:lnTo>
                    <a:pt x="281" y="4"/>
                  </a:lnTo>
                  <a:lnTo>
                    <a:pt x="272" y="4"/>
                  </a:lnTo>
                  <a:lnTo>
                    <a:pt x="263" y="9"/>
                  </a:lnTo>
                  <a:lnTo>
                    <a:pt x="152" y="71"/>
                  </a:lnTo>
                  <a:lnTo>
                    <a:pt x="27" y="0"/>
                  </a:lnTo>
                  <a:lnTo>
                    <a:pt x="0" y="44"/>
                  </a:lnTo>
                  <a:lnTo>
                    <a:pt x="125" y="116"/>
                  </a:lnTo>
                  <a:lnTo>
                    <a:pt x="125" y="250"/>
                  </a:lnTo>
                  <a:lnTo>
                    <a:pt x="125" y="259"/>
                  </a:lnTo>
                  <a:lnTo>
                    <a:pt x="129" y="263"/>
                  </a:lnTo>
                  <a:lnTo>
                    <a:pt x="138" y="268"/>
                  </a:lnTo>
                  <a:lnTo>
                    <a:pt x="143" y="272"/>
                  </a:lnTo>
                  <a:lnTo>
                    <a:pt x="152" y="272"/>
                  </a:lnTo>
                  <a:lnTo>
                    <a:pt x="161" y="268"/>
                  </a:lnTo>
                  <a:lnTo>
                    <a:pt x="165" y="259"/>
                  </a:lnTo>
                  <a:lnTo>
                    <a:pt x="165" y="250"/>
                  </a:lnTo>
                  <a:lnTo>
                    <a:pt x="170" y="143"/>
                  </a:lnTo>
                  <a:lnTo>
                    <a:pt x="228" y="178"/>
                  </a:lnTo>
                  <a:lnTo>
                    <a:pt x="223" y="254"/>
                  </a:lnTo>
                  <a:lnTo>
                    <a:pt x="228" y="263"/>
                  </a:lnTo>
                  <a:lnTo>
                    <a:pt x="232" y="268"/>
                  </a:lnTo>
                  <a:lnTo>
                    <a:pt x="237" y="272"/>
                  </a:lnTo>
                  <a:lnTo>
                    <a:pt x="245" y="272"/>
                  </a:lnTo>
                  <a:lnTo>
                    <a:pt x="254" y="272"/>
                  </a:lnTo>
                  <a:lnTo>
                    <a:pt x="259" y="268"/>
                  </a:lnTo>
                  <a:lnTo>
                    <a:pt x="263" y="263"/>
                  </a:lnTo>
                  <a:lnTo>
                    <a:pt x="268" y="254"/>
                  </a:lnTo>
                  <a:lnTo>
                    <a:pt x="272" y="201"/>
                  </a:lnTo>
                  <a:close/>
                </a:path>
              </a:pathLst>
            </a:custGeom>
            <a:gradFill rotWithShape="1">
              <a:gsLst>
                <a:gs pos="0">
                  <a:srgbClr val="CDE6FF">
                    <a:alpha val="100000"/>
                  </a:srgbClr>
                </a:gs>
                <a:gs pos="100000">
                  <a:schemeClr val="accent2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20" name="任意多边形 569352"/>
            <p:cNvSpPr/>
            <p:nvPr/>
          </p:nvSpPr>
          <p:spPr>
            <a:xfrm>
              <a:off x="1348" y="393"/>
              <a:ext cx="393" cy="277"/>
            </a:xfrm>
            <a:custGeom>
              <a:avLst/>
              <a:gdLst>
                <a:gd name="txL" fmla="*/ 0 w 393"/>
                <a:gd name="txT" fmla="*/ 0 h 277"/>
                <a:gd name="txR" fmla="*/ 393 w 393"/>
                <a:gd name="txB" fmla="*/ 277 h 277"/>
              </a:gdLst>
              <a:ahLst/>
              <a:cxnLst>
                <a:cxn ang="0">
                  <a:pos x="295" y="121"/>
                </a:cxn>
                <a:cxn ang="0">
                  <a:pos x="384" y="72"/>
                </a:cxn>
                <a:cxn ang="0">
                  <a:pos x="393" y="63"/>
                </a:cxn>
                <a:cxn ang="0">
                  <a:pos x="393" y="54"/>
                </a:cxn>
                <a:cxn ang="0">
                  <a:pos x="393" y="49"/>
                </a:cxn>
                <a:cxn ang="0">
                  <a:pos x="393" y="40"/>
                </a:cxn>
                <a:cxn ang="0">
                  <a:pos x="384" y="31"/>
                </a:cxn>
                <a:cxn ang="0">
                  <a:pos x="379" y="27"/>
                </a:cxn>
                <a:cxn ang="0">
                  <a:pos x="370" y="27"/>
                </a:cxn>
                <a:cxn ang="0">
                  <a:pos x="357" y="27"/>
                </a:cxn>
                <a:cxn ang="0">
                  <a:pos x="268" y="81"/>
                </a:cxn>
                <a:cxn ang="0">
                  <a:pos x="268" y="27"/>
                </a:cxn>
                <a:cxn ang="0">
                  <a:pos x="268" y="14"/>
                </a:cxn>
                <a:cxn ang="0">
                  <a:pos x="263" y="9"/>
                </a:cxn>
                <a:cxn ang="0">
                  <a:pos x="254" y="5"/>
                </a:cxn>
                <a:cxn ang="0">
                  <a:pos x="250" y="0"/>
                </a:cxn>
                <a:cxn ang="0">
                  <a:pos x="241" y="5"/>
                </a:cxn>
                <a:cxn ang="0">
                  <a:pos x="232" y="5"/>
                </a:cxn>
                <a:cxn ang="0">
                  <a:pos x="228" y="14"/>
                </a:cxn>
                <a:cxn ang="0">
                  <a:pos x="228" y="23"/>
                </a:cxn>
                <a:cxn ang="0">
                  <a:pos x="228" y="99"/>
                </a:cxn>
                <a:cxn ang="0">
                  <a:pos x="170" y="134"/>
                </a:cxn>
                <a:cxn ang="0">
                  <a:pos x="170" y="36"/>
                </a:cxn>
                <a:cxn ang="0">
                  <a:pos x="170" y="27"/>
                </a:cxn>
                <a:cxn ang="0">
                  <a:pos x="165" y="18"/>
                </a:cxn>
                <a:cxn ang="0">
                  <a:pos x="156" y="14"/>
                </a:cxn>
                <a:cxn ang="0">
                  <a:pos x="147" y="9"/>
                </a:cxn>
                <a:cxn ang="0">
                  <a:pos x="138" y="9"/>
                </a:cxn>
                <a:cxn ang="0">
                  <a:pos x="134" y="14"/>
                </a:cxn>
                <a:cxn ang="0">
                  <a:pos x="129" y="23"/>
                </a:cxn>
                <a:cxn ang="0">
                  <a:pos x="125" y="31"/>
                </a:cxn>
                <a:cxn ang="0">
                  <a:pos x="125" y="161"/>
                </a:cxn>
                <a:cxn ang="0">
                  <a:pos x="0" y="233"/>
                </a:cxn>
                <a:cxn ang="0">
                  <a:pos x="27" y="277"/>
                </a:cxn>
                <a:cxn ang="0">
                  <a:pos x="152" y="206"/>
                </a:cxn>
                <a:cxn ang="0">
                  <a:pos x="268" y="273"/>
                </a:cxn>
                <a:cxn ang="0">
                  <a:pos x="272" y="277"/>
                </a:cxn>
                <a:cxn ang="0">
                  <a:pos x="281" y="277"/>
                </a:cxn>
                <a:cxn ang="0">
                  <a:pos x="290" y="273"/>
                </a:cxn>
                <a:cxn ang="0">
                  <a:pos x="295" y="268"/>
                </a:cxn>
                <a:cxn ang="0">
                  <a:pos x="299" y="259"/>
                </a:cxn>
                <a:cxn ang="0">
                  <a:pos x="299" y="251"/>
                </a:cxn>
                <a:cxn ang="0">
                  <a:pos x="295" y="242"/>
                </a:cxn>
                <a:cxn ang="0">
                  <a:pos x="286" y="237"/>
                </a:cxn>
                <a:cxn ang="0">
                  <a:pos x="196" y="179"/>
                </a:cxn>
                <a:cxn ang="0">
                  <a:pos x="254" y="148"/>
                </a:cxn>
                <a:cxn ang="0">
                  <a:pos x="321" y="188"/>
                </a:cxn>
                <a:cxn ang="0">
                  <a:pos x="330" y="192"/>
                </a:cxn>
                <a:cxn ang="0">
                  <a:pos x="335" y="192"/>
                </a:cxn>
                <a:cxn ang="0">
                  <a:pos x="344" y="188"/>
                </a:cxn>
                <a:cxn ang="0">
                  <a:pos x="348" y="179"/>
                </a:cxn>
                <a:cxn ang="0">
                  <a:pos x="348" y="175"/>
                </a:cxn>
                <a:cxn ang="0">
                  <a:pos x="348" y="166"/>
                </a:cxn>
                <a:cxn ang="0">
                  <a:pos x="348" y="157"/>
                </a:cxn>
                <a:cxn ang="0">
                  <a:pos x="339" y="152"/>
                </a:cxn>
                <a:cxn ang="0">
                  <a:pos x="295" y="121"/>
                </a:cxn>
              </a:cxnLst>
              <a:rect l="txL" t="txT" r="txR" b="txB"/>
              <a:pathLst>
                <a:path w="393" h="277">
                  <a:moveTo>
                    <a:pt x="295" y="121"/>
                  </a:moveTo>
                  <a:lnTo>
                    <a:pt x="384" y="72"/>
                  </a:lnTo>
                  <a:lnTo>
                    <a:pt x="393" y="63"/>
                  </a:lnTo>
                  <a:lnTo>
                    <a:pt x="393" y="54"/>
                  </a:lnTo>
                  <a:lnTo>
                    <a:pt x="393" y="49"/>
                  </a:lnTo>
                  <a:lnTo>
                    <a:pt x="393" y="40"/>
                  </a:lnTo>
                  <a:lnTo>
                    <a:pt x="384" y="31"/>
                  </a:lnTo>
                  <a:lnTo>
                    <a:pt x="379" y="27"/>
                  </a:lnTo>
                  <a:lnTo>
                    <a:pt x="370" y="27"/>
                  </a:lnTo>
                  <a:lnTo>
                    <a:pt x="357" y="27"/>
                  </a:lnTo>
                  <a:lnTo>
                    <a:pt x="268" y="81"/>
                  </a:lnTo>
                  <a:lnTo>
                    <a:pt x="268" y="27"/>
                  </a:lnTo>
                  <a:lnTo>
                    <a:pt x="268" y="14"/>
                  </a:lnTo>
                  <a:lnTo>
                    <a:pt x="263" y="9"/>
                  </a:lnTo>
                  <a:lnTo>
                    <a:pt x="254" y="5"/>
                  </a:lnTo>
                  <a:lnTo>
                    <a:pt x="250" y="0"/>
                  </a:lnTo>
                  <a:lnTo>
                    <a:pt x="241" y="5"/>
                  </a:lnTo>
                  <a:lnTo>
                    <a:pt x="232" y="5"/>
                  </a:lnTo>
                  <a:lnTo>
                    <a:pt x="228" y="14"/>
                  </a:lnTo>
                  <a:lnTo>
                    <a:pt x="228" y="23"/>
                  </a:lnTo>
                  <a:lnTo>
                    <a:pt x="228" y="99"/>
                  </a:lnTo>
                  <a:lnTo>
                    <a:pt x="170" y="134"/>
                  </a:lnTo>
                  <a:lnTo>
                    <a:pt x="170" y="36"/>
                  </a:lnTo>
                  <a:lnTo>
                    <a:pt x="170" y="27"/>
                  </a:lnTo>
                  <a:lnTo>
                    <a:pt x="165" y="18"/>
                  </a:lnTo>
                  <a:lnTo>
                    <a:pt x="156" y="14"/>
                  </a:lnTo>
                  <a:lnTo>
                    <a:pt x="147" y="9"/>
                  </a:lnTo>
                  <a:lnTo>
                    <a:pt x="138" y="9"/>
                  </a:lnTo>
                  <a:lnTo>
                    <a:pt x="134" y="14"/>
                  </a:lnTo>
                  <a:lnTo>
                    <a:pt x="129" y="23"/>
                  </a:lnTo>
                  <a:lnTo>
                    <a:pt x="125" y="31"/>
                  </a:lnTo>
                  <a:lnTo>
                    <a:pt x="125" y="161"/>
                  </a:lnTo>
                  <a:lnTo>
                    <a:pt x="0" y="233"/>
                  </a:lnTo>
                  <a:lnTo>
                    <a:pt x="27" y="277"/>
                  </a:lnTo>
                  <a:lnTo>
                    <a:pt x="152" y="206"/>
                  </a:lnTo>
                  <a:lnTo>
                    <a:pt x="268" y="273"/>
                  </a:lnTo>
                  <a:lnTo>
                    <a:pt x="272" y="277"/>
                  </a:lnTo>
                  <a:lnTo>
                    <a:pt x="281" y="277"/>
                  </a:lnTo>
                  <a:lnTo>
                    <a:pt x="290" y="273"/>
                  </a:lnTo>
                  <a:lnTo>
                    <a:pt x="295" y="268"/>
                  </a:lnTo>
                  <a:lnTo>
                    <a:pt x="299" y="259"/>
                  </a:lnTo>
                  <a:lnTo>
                    <a:pt x="299" y="251"/>
                  </a:lnTo>
                  <a:lnTo>
                    <a:pt x="295" y="242"/>
                  </a:lnTo>
                  <a:lnTo>
                    <a:pt x="286" y="237"/>
                  </a:lnTo>
                  <a:lnTo>
                    <a:pt x="196" y="179"/>
                  </a:lnTo>
                  <a:lnTo>
                    <a:pt x="254" y="148"/>
                  </a:lnTo>
                  <a:lnTo>
                    <a:pt x="321" y="188"/>
                  </a:lnTo>
                  <a:lnTo>
                    <a:pt x="330" y="192"/>
                  </a:lnTo>
                  <a:lnTo>
                    <a:pt x="335" y="192"/>
                  </a:lnTo>
                  <a:lnTo>
                    <a:pt x="344" y="188"/>
                  </a:lnTo>
                  <a:lnTo>
                    <a:pt x="348" y="179"/>
                  </a:lnTo>
                  <a:lnTo>
                    <a:pt x="348" y="175"/>
                  </a:lnTo>
                  <a:lnTo>
                    <a:pt x="348" y="166"/>
                  </a:lnTo>
                  <a:lnTo>
                    <a:pt x="348" y="157"/>
                  </a:lnTo>
                  <a:lnTo>
                    <a:pt x="339" y="152"/>
                  </a:lnTo>
                  <a:lnTo>
                    <a:pt x="295" y="121"/>
                  </a:lnTo>
                  <a:close/>
                </a:path>
              </a:pathLst>
            </a:custGeom>
            <a:gradFill rotWithShape="1">
              <a:gsLst>
                <a:gs pos="0">
                  <a:srgbClr val="CDE6FF">
                    <a:alpha val="100000"/>
                  </a:srgbClr>
                </a:gs>
                <a:gs pos="100000">
                  <a:schemeClr val="accent2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21" name="任意多边形 569353"/>
            <p:cNvSpPr/>
            <p:nvPr/>
          </p:nvSpPr>
          <p:spPr>
            <a:xfrm>
              <a:off x="1232" y="536"/>
              <a:ext cx="263" cy="228"/>
            </a:xfrm>
            <a:custGeom>
              <a:avLst/>
              <a:gdLst>
                <a:gd name="txL" fmla="*/ 0 w 263"/>
                <a:gd name="txT" fmla="*/ 0 h 228"/>
                <a:gd name="txR" fmla="*/ 263 w 263"/>
                <a:gd name="txB" fmla="*/ 228 h 228"/>
              </a:gdLst>
              <a:ahLst/>
              <a:cxnLst>
                <a:cxn ang="0">
                  <a:pos x="0" y="116"/>
                </a:cxn>
                <a:cxn ang="0">
                  <a:pos x="49" y="67"/>
                </a:cxn>
                <a:cxn ang="0">
                  <a:pos x="67" y="0"/>
                </a:cxn>
                <a:cxn ang="0">
                  <a:pos x="134" y="23"/>
                </a:cxn>
                <a:cxn ang="0">
                  <a:pos x="201" y="0"/>
                </a:cxn>
                <a:cxn ang="0">
                  <a:pos x="214" y="67"/>
                </a:cxn>
                <a:cxn ang="0">
                  <a:pos x="263" y="116"/>
                </a:cxn>
                <a:cxn ang="0">
                  <a:pos x="214" y="161"/>
                </a:cxn>
                <a:cxn ang="0">
                  <a:pos x="201" y="228"/>
                </a:cxn>
                <a:cxn ang="0">
                  <a:pos x="134" y="210"/>
                </a:cxn>
                <a:cxn ang="0">
                  <a:pos x="67" y="228"/>
                </a:cxn>
                <a:cxn ang="0">
                  <a:pos x="49" y="161"/>
                </a:cxn>
                <a:cxn ang="0">
                  <a:pos x="0" y="116"/>
                </a:cxn>
              </a:cxnLst>
              <a:rect l="txL" t="txT" r="txR" b="txB"/>
              <a:pathLst>
                <a:path w="263" h="228">
                  <a:moveTo>
                    <a:pt x="0" y="116"/>
                  </a:moveTo>
                  <a:lnTo>
                    <a:pt x="49" y="67"/>
                  </a:lnTo>
                  <a:lnTo>
                    <a:pt x="67" y="0"/>
                  </a:lnTo>
                  <a:lnTo>
                    <a:pt x="134" y="23"/>
                  </a:lnTo>
                  <a:lnTo>
                    <a:pt x="201" y="0"/>
                  </a:lnTo>
                  <a:lnTo>
                    <a:pt x="214" y="67"/>
                  </a:lnTo>
                  <a:lnTo>
                    <a:pt x="263" y="116"/>
                  </a:lnTo>
                  <a:lnTo>
                    <a:pt x="214" y="161"/>
                  </a:lnTo>
                  <a:lnTo>
                    <a:pt x="201" y="228"/>
                  </a:lnTo>
                  <a:lnTo>
                    <a:pt x="134" y="210"/>
                  </a:lnTo>
                  <a:lnTo>
                    <a:pt x="67" y="228"/>
                  </a:lnTo>
                  <a:lnTo>
                    <a:pt x="49" y="161"/>
                  </a:lnTo>
                  <a:lnTo>
                    <a:pt x="0" y="116"/>
                  </a:lnTo>
                  <a:close/>
                </a:path>
              </a:pathLst>
            </a:custGeom>
            <a:gradFill rotWithShape="1">
              <a:gsLst>
                <a:gs pos="0">
                  <a:srgbClr val="CDE6FF">
                    <a:alpha val="100000"/>
                  </a:srgbClr>
                </a:gs>
                <a:gs pos="100000">
                  <a:schemeClr val="accent2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196" name="组合 569354"/>
          <p:cNvGrpSpPr/>
          <p:nvPr/>
        </p:nvGrpSpPr>
        <p:grpSpPr>
          <a:xfrm>
            <a:off x="639763" y="1620838"/>
            <a:ext cx="407987" cy="392112"/>
            <a:chOff x="982" y="214"/>
            <a:chExt cx="759" cy="872"/>
          </a:xfrm>
        </p:grpSpPr>
        <p:sp>
          <p:nvSpPr>
            <p:cNvPr id="8208" name="任意多边形 569355"/>
            <p:cNvSpPr/>
            <p:nvPr/>
          </p:nvSpPr>
          <p:spPr>
            <a:xfrm>
              <a:off x="1214" y="214"/>
              <a:ext cx="299" cy="434"/>
            </a:xfrm>
            <a:custGeom>
              <a:avLst/>
              <a:gdLst>
                <a:gd name="txL" fmla="*/ 0 w 299"/>
                <a:gd name="txT" fmla="*/ 0 h 434"/>
                <a:gd name="txR" fmla="*/ 299 w 299"/>
                <a:gd name="txB" fmla="*/ 434 h 434"/>
              </a:gdLst>
              <a:ahLst/>
              <a:cxnLst>
                <a:cxn ang="0">
                  <a:pos x="174" y="121"/>
                </a:cxn>
                <a:cxn ang="0">
                  <a:pos x="174" y="23"/>
                </a:cxn>
                <a:cxn ang="0">
                  <a:pos x="170" y="9"/>
                </a:cxn>
                <a:cxn ang="0">
                  <a:pos x="165" y="5"/>
                </a:cxn>
                <a:cxn ang="0">
                  <a:pos x="156" y="0"/>
                </a:cxn>
                <a:cxn ang="0">
                  <a:pos x="152" y="0"/>
                </a:cxn>
                <a:cxn ang="0">
                  <a:pos x="143" y="0"/>
                </a:cxn>
                <a:cxn ang="0">
                  <a:pos x="134" y="5"/>
                </a:cxn>
                <a:cxn ang="0">
                  <a:pos x="125" y="9"/>
                </a:cxn>
                <a:cxn ang="0">
                  <a:pos x="125" y="23"/>
                </a:cxn>
                <a:cxn ang="0">
                  <a:pos x="125" y="126"/>
                </a:cxn>
                <a:cxn ang="0">
                  <a:pos x="76" y="99"/>
                </a:cxn>
                <a:cxn ang="0">
                  <a:pos x="67" y="94"/>
                </a:cxn>
                <a:cxn ang="0">
                  <a:pos x="58" y="94"/>
                </a:cxn>
                <a:cxn ang="0">
                  <a:pos x="49" y="99"/>
                </a:cxn>
                <a:cxn ang="0">
                  <a:pos x="45" y="103"/>
                </a:cxn>
                <a:cxn ang="0">
                  <a:pos x="40" y="112"/>
                </a:cxn>
                <a:cxn ang="0">
                  <a:pos x="45" y="117"/>
                </a:cxn>
                <a:cxn ang="0">
                  <a:pos x="45" y="126"/>
                </a:cxn>
                <a:cxn ang="0">
                  <a:pos x="54" y="134"/>
                </a:cxn>
                <a:cxn ang="0">
                  <a:pos x="121" y="170"/>
                </a:cxn>
                <a:cxn ang="0">
                  <a:pos x="121" y="242"/>
                </a:cxn>
                <a:cxn ang="0">
                  <a:pos x="36" y="188"/>
                </a:cxn>
                <a:cxn ang="0">
                  <a:pos x="27" y="184"/>
                </a:cxn>
                <a:cxn ang="0">
                  <a:pos x="18" y="184"/>
                </a:cxn>
                <a:cxn ang="0">
                  <a:pos x="9" y="188"/>
                </a:cxn>
                <a:cxn ang="0">
                  <a:pos x="5" y="193"/>
                </a:cxn>
                <a:cxn ang="0">
                  <a:pos x="0" y="202"/>
                </a:cxn>
                <a:cxn ang="0">
                  <a:pos x="0" y="210"/>
                </a:cxn>
                <a:cxn ang="0">
                  <a:pos x="5" y="219"/>
                </a:cxn>
                <a:cxn ang="0">
                  <a:pos x="14" y="224"/>
                </a:cxn>
                <a:cxn ang="0">
                  <a:pos x="121" y="291"/>
                </a:cxn>
                <a:cxn ang="0">
                  <a:pos x="121" y="434"/>
                </a:cxn>
                <a:cxn ang="0">
                  <a:pos x="174" y="434"/>
                </a:cxn>
                <a:cxn ang="0">
                  <a:pos x="174" y="291"/>
                </a:cxn>
                <a:cxn ang="0">
                  <a:pos x="290" y="224"/>
                </a:cxn>
                <a:cxn ang="0">
                  <a:pos x="295" y="219"/>
                </a:cxn>
                <a:cxn ang="0">
                  <a:pos x="299" y="210"/>
                </a:cxn>
                <a:cxn ang="0">
                  <a:pos x="299" y="202"/>
                </a:cxn>
                <a:cxn ang="0">
                  <a:pos x="299" y="197"/>
                </a:cxn>
                <a:cxn ang="0">
                  <a:pos x="295" y="188"/>
                </a:cxn>
                <a:cxn ang="0">
                  <a:pos x="286" y="184"/>
                </a:cxn>
                <a:cxn ang="0">
                  <a:pos x="277" y="184"/>
                </a:cxn>
                <a:cxn ang="0">
                  <a:pos x="268" y="188"/>
                </a:cxn>
                <a:cxn ang="0">
                  <a:pos x="174" y="237"/>
                </a:cxn>
                <a:cxn ang="0">
                  <a:pos x="174" y="170"/>
                </a:cxn>
                <a:cxn ang="0">
                  <a:pos x="246" y="134"/>
                </a:cxn>
                <a:cxn ang="0">
                  <a:pos x="250" y="130"/>
                </a:cxn>
                <a:cxn ang="0">
                  <a:pos x="255" y="121"/>
                </a:cxn>
                <a:cxn ang="0">
                  <a:pos x="255" y="112"/>
                </a:cxn>
                <a:cxn ang="0">
                  <a:pos x="250" y="108"/>
                </a:cxn>
                <a:cxn ang="0">
                  <a:pos x="246" y="103"/>
                </a:cxn>
                <a:cxn ang="0">
                  <a:pos x="237" y="99"/>
                </a:cxn>
                <a:cxn ang="0">
                  <a:pos x="232" y="99"/>
                </a:cxn>
                <a:cxn ang="0">
                  <a:pos x="223" y="99"/>
                </a:cxn>
                <a:cxn ang="0">
                  <a:pos x="174" y="121"/>
                </a:cxn>
              </a:cxnLst>
              <a:rect l="txL" t="txT" r="txR" b="txB"/>
              <a:pathLst>
                <a:path w="299" h="434">
                  <a:moveTo>
                    <a:pt x="174" y="121"/>
                  </a:moveTo>
                  <a:lnTo>
                    <a:pt x="174" y="23"/>
                  </a:lnTo>
                  <a:lnTo>
                    <a:pt x="170" y="9"/>
                  </a:lnTo>
                  <a:lnTo>
                    <a:pt x="165" y="5"/>
                  </a:lnTo>
                  <a:lnTo>
                    <a:pt x="156" y="0"/>
                  </a:lnTo>
                  <a:lnTo>
                    <a:pt x="152" y="0"/>
                  </a:lnTo>
                  <a:lnTo>
                    <a:pt x="143" y="0"/>
                  </a:lnTo>
                  <a:lnTo>
                    <a:pt x="134" y="5"/>
                  </a:lnTo>
                  <a:lnTo>
                    <a:pt x="125" y="9"/>
                  </a:lnTo>
                  <a:lnTo>
                    <a:pt x="125" y="23"/>
                  </a:lnTo>
                  <a:lnTo>
                    <a:pt x="125" y="126"/>
                  </a:lnTo>
                  <a:lnTo>
                    <a:pt x="76" y="99"/>
                  </a:lnTo>
                  <a:lnTo>
                    <a:pt x="67" y="94"/>
                  </a:lnTo>
                  <a:lnTo>
                    <a:pt x="58" y="94"/>
                  </a:lnTo>
                  <a:lnTo>
                    <a:pt x="49" y="99"/>
                  </a:lnTo>
                  <a:lnTo>
                    <a:pt x="45" y="103"/>
                  </a:lnTo>
                  <a:lnTo>
                    <a:pt x="40" y="112"/>
                  </a:lnTo>
                  <a:lnTo>
                    <a:pt x="45" y="117"/>
                  </a:lnTo>
                  <a:lnTo>
                    <a:pt x="45" y="126"/>
                  </a:lnTo>
                  <a:lnTo>
                    <a:pt x="54" y="134"/>
                  </a:lnTo>
                  <a:lnTo>
                    <a:pt x="121" y="170"/>
                  </a:lnTo>
                  <a:lnTo>
                    <a:pt x="121" y="242"/>
                  </a:lnTo>
                  <a:lnTo>
                    <a:pt x="36" y="188"/>
                  </a:lnTo>
                  <a:lnTo>
                    <a:pt x="27" y="184"/>
                  </a:lnTo>
                  <a:lnTo>
                    <a:pt x="18" y="184"/>
                  </a:lnTo>
                  <a:lnTo>
                    <a:pt x="9" y="188"/>
                  </a:lnTo>
                  <a:lnTo>
                    <a:pt x="5" y="193"/>
                  </a:lnTo>
                  <a:lnTo>
                    <a:pt x="0" y="202"/>
                  </a:lnTo>
                  <a:lnTo>
                    <a:pt x="0" y="210"/>
                  </a:lnTo>
                  <a:lnTo>
                    <a:pt x="5" y="219"/>
                  </a:lnTo>
                  <a:lnTo>
                    <a:pt x="14" y="224"/>
                  </a:lnTo>
                  <a:lnTo>
                    <a:pt x="121" y="291"/>
                  </a:lnTo>
                  <a:lnTo>
                    <a:pt x="121" y="434"/>
                  </a:lnTo>
                  <a:lnTo>
                    <a:pt x="174" y="434"/>
                  </a:lnTo>
                  <a:lnTo>
                    <a:pt x="174" y="291"/>
                  </a:lnTo>
                  <a:lnTo>
                    <a:pt x="290" y="224"/>
                  </a:lnTo>
                  <a:lnTo>
                    <a:pt x="295" y="219"/>
                  </a:lnTo>
                  <a:lnTo>
                    <a:pt x="299" y="210"/>
                  </a:lnTo>
                  <a:lnTo>
                    <a:pt x="299" y="202"/>
                  </a:lnTo>
                  <a:lnTo>
                    <a:pt x="299" y="197"/>
                  </a:lnTo>
                  <a:lnTo>
                    <a:pt x="295" y="188"/>
                  </a:lnTo>
                  <a:lnTo>
                    <a:pt x="286" y="184"/>
                  </a:lnTo>
                  <a:lnTo>
                    <a:pt x="277" y="184"/>
                  </a:lnTo>
                  <a:lnTo>
                    <a:pt x="268" y="188"/>
                  </a:lnTo>
                  <a:lnTo>
                    <a:pt x="174" y="237"/>
                  </a:lnTo>
                  <a:lnTo>
                    <a:pt x="174" y="170"/>
                  </a:lnTo>
                  <a:lnTo>
                    <a:pt x="246" y="134"/>
                  </a:lnTo>
                  <a:lnTo>
                    <a:pt x="250" y="130"/>
                  </a:lnTo>
                  <a:lnTo>
                    <a:pt x="255" y="121"/>
                  </a:lnTo>
                  <a:lnTo>
                    <a:pt x="255" y="112"/>
                  </a:lnTo>
                  <a:lnTo>
                    <a:pt x="250" y="108"/>
                  </a:lnTo>
                  <a:lnTo>
                    <a:pt x="246" y="103"/>
                  </a:lnTo>
                  <a:lnTo>
                    <a:pt x="237" y="99"/>
                  </a:lnTo>
                  <a:lnTo>
                    <a:pt x="232" y="99"/>
                  </a:lnTo>
                  <a:lnTo>
                    <a:pt x="223" y="99"/>
                  </a:lnTo>
                  <a:lnTo>
                    <a:pt x="174" y="121"/>
                  </a:lnTo>
                  <a:close/>
                </a:path>
              </a:pathLst>
            </a:custGeom>
            <a:gradFill rotWithShape="1">
              <a:gsLst>
                <a:gs pos="0">
                  <a:srgbClr val="E3E3ED">
                    <a:alpha val="100000"/>
                  </a:srgbClr>
                </a:gs>
                <a:gs pos="100000">
                  <a:schemeClr val="folHlink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9" name="任意多边形 569356"/>
            <p:cNvSpPr/>
            <p:nvPr/>
          </p:nvSpPr>
          <p:spPr>
            <a:xfrm>
              <a:off x="982" y="398"/>
              <a:ext cx="393" cy="272"/>
            </a:xfrm>
            <a:custGeom>
              <a:avLst/>
              <a:gdLst>
                <a:gd name="txL" fmla="*/ 0 w 393"/>
                <a:gd name="txT" fmla="*/ 0 h 272"/>
                <a:gd name="txR" fmla="*/ 393 w 393"/>
                <a:gd name="txB" fmla="*/ 272 h 272"/>
              </a:gdLst>
              <a:ahLst/>
              <a:cxnLst>
                <a:cxn ang="0">
                  <a:pos x="121" y="71"/>
                </a:cxn>
                <a:cxn ang="0">
                  <a:pos x="36" y="22"/>
                </a:cxn>
                <a:cxn ang="0">
                  <a:pos x="27" y="18"/>
                </a:cxn>
                <a:cxn ang="0">
                  <a:pos x="18" y="18"/>
                </a:cxn>
                <a:cxn ang="0">
                  <a:pos x="9" y="22"/>
                </a:cxn>
                <a:cxn ang="0">
                  <a:pos x="5" y="31"/>
                </a:cxn>
                <a:cxn ang="0">
                  <a:pos x="0" y="40"/>
                </a:cxn>
                <a:cxn ang="0">
                  <a:pos x="0" y="49"/>
                </a:cxn>
                <a:cxn ang="0">
                  <a:pos x="5" y="58"/>
                </a:cxn>
                <a:cxn ang="0">
                  <a:pos x="9" y="62"/>
                </a:cxn>
                <a:cxn ang="0">
                  <a:pos x="98" y="116"/>
                </a:cxn>
                <a:cxn ang="0">
                  <a:pos x="54" y="143"/>
                </a:cxn>
                <a:cxn ang="0">
                  <a:pos x="45" y="147"/>
                </a:cxn>
                <a:cxn ang="0">
                  <a:pos x="40" y="156"/>
                </a:cxn>
                <a:cxn ang="0">
                  <a:pos x="40" y="165"/>
                </a:cxn>
                <a:cxn ang="0">
                  <a:pos x="40" y="174"/>
                </a:cxn>
                <a:cxn ang="0">
                  <a:pos x="49" y="178"/>
                </a:cxn>
                <a:cxn ang="0">
                  <a:pos x="54" y="183"/>
                </a:cxn>
                <a:cxn ang="0">
                  <a:pos x="63" y="183"/>
                </a:cxn>
                <a:cxn ang="0">
                  <a:pos x="72" y="183"/>
                </a:cxn>
                <a:cxn ang="0">
                  <a:pos x="139" y="143"/>
                </a:cxn>
                <a:cxn ang="0">
                  <a:pos x="197" y="178"/>
                </a:cxn>
                <a:cxn ang="0">
                  <a:pos x="112" y="223"/>
                </a:cxn>
                <a:cxn ang="0">
                  <a:pos x="103" y="232"/>
                </a:cxn>
                <a:cxn ang="0">
                  <a:pos x="98" y="241"/>
                </a:cxn>
                <a:cxn ang="0">
                  <a:pos x="98" y="246"/>
                </a:cxn>
                <a:cxn ang="0">
                  <a:pos x="98" y="254"/>
                </a:cxn>
                <a:cxn ang="0">
                  <a:pos x="103" y="263"/>
                </a:cxn>
                <a:cxn ang="0">
                  <a:pos x="112" y="268"/>
                </a:cxn>
                <a:cxn ang="0">
                  <a:pos x="121" y="268"/>
                </a:cxn>
                <a:cxn ang="0">
                  <a:pos x="130" y="263"/>
                </a:cxn>
                <a:cxn ang="0">
                  <a:pos x="241" y="201"/>
                </a:cxn>
                <a:cxn ang="0">
                  <a:pos x="366" y="272"/>
                </a:cxn>
                <a:cxn ang="0">
                  <a:pos x="393" y="228"/>
                </a:cxn>
                <a:cxn ang="0">
                  <a:pos x="268" y="156"/>
                </a:cxn>
                <a:cxn ang="0">
                  <a:pos x="268" y="22"/>
                </a:cxn>
                <a:cxn ang="0">
                  <a:pos x="268" y="13"/>
                </a:cxn>
                <a:cxn ang="0">
                  <a:pos x="264" y="9"/>
                </a:cxn>
                <a:cxn ang="0">
                  <a:pos x="255" y="4"/>
                </a:cxn>
                <a:cxn ang="0">
                  <a:pos x="250" y="0"/>
                </a:cxn>
                <a:cxn ang="0">
                  <a:pos x="241" y="0"/>
                </a:cxn>
                <a:cxn ang="0">
                  <a:pos x="232" y="4"/>
                </a:cxn>
                <a:cxn ang="0">
                  <a:pos x="228" y="13"/>
                </a:cxn>
                <a:cxn ang="0">
                  <a:pos x="228" y="22"/>
                </a:cxn>
                <a:cxn ang="0">
                  <a:pos x="223" y="129"/>
                </a:cxn>
                <a:cxn ang="0">
                  <a:pos x="165" y="94"/>
                </a:cxn>
                <a:cxn ang="0">
                  <a:pos x="170" y="18"/>
                </a:cxn>
                <a:cxn ang="0">
                  <a:pos x="165" y="9"/>
                </a:cxn>
                <a:cxn ang="0">
                  <a:pos x="161" y="4"/>
                </a:cxn>
                <a:cxn ang="0">
                  <a:pos x="156" y="0"/>
                </a:cxn>
                <a:cxn ang="0">
                  <a:pos x="148" y="0"/>
                </a:cxn>
                <a:cxn ang="0">
                  <a:pos x="139" y="0"/>
                </a:cxn>
                <a:cxn ang="0">
                  <a:pos x="134" y="4"/>
                </a:cxn>
                <a:cxn ang="0">
                  <a:pos x="130" y="9"/>
                </a:cxn>
                <a:cxn ang="0">
                  <a:pos x="125" y="18"/>
                </a:cxn>
                <a:cxn ang="0">
                  <a:pos x="121" y="71"/>
                </a:cxn>
              </a:cxnLst>
              <a:rect l="txL" t="txT" r="txR" b="txB"/>
              <a:pathLst>
                <a:path w="393" h="272">
                  <a:moveTo>
                    <a:pt x="121" y="71"/>
                  </a:moveTo>
                  <a:lnTo>
                    <a:pt x="36" y="22"/>
                  </a:lnTo>
                  <a:lnTo>
                    <a:pt x="27" y="18"/>
                  </a:lnTo>
                  <a:lnTo>
                    <a:pt x="18" y="18"/>
                  </a:lnTo>
                  <a:lnTo>
                    <a:pt x="9" y="22"/>
                  </a:lnTo>
                  <a:lnTo>
                    <a:pt x="5" y="31"/>
                  </a:lnTo>
                  <a:lnTo>
                    <a:pt x="0" y="40"/>
                  </a:lnTo>
                  <a:lnTo>
                    <a:pt x="0" y="49"/>
                  </a:lnTo>
                  <a:lnTo>
                    <a:pt x="5" y="58"/>
                  </a:lnTo>
                  <a:lnTo>
                    <a:pt x="9" y="62"/>
                  </a:lnTo>
                  <a:lnTo>
                    <a:pt x="98" y="116"/>
                  </a:lnTo>
                  <a:lnTo>
                    <a:pt x="54" y="143"/>
                  </a:lnTo>
                  <a:lnTo>
                    <a:pt x="45" y="147"/>
                  </a:lnTo>
                  <a:lnTo>
                    <a:pt x="40" y="156"/>
                  </a:lnTo>
                  <a:lnTo>
                    <a:pt x="40" y="165"/>
                  </a:lnTo>
                  <a:lnTo>
                    <a:pt x="40" y="174"/>
                  </a:lnTo>
                  <a:lnTo>
                    <a:pt x="49" y="178"/>
                  </a:lnTo>
                  <a:lnTo>
                    <a:pt x="54" y="183"/>
                  </a:lnTo>
                  <a:lnTo>
                    <a:pt x="63" y="183"/>
                  </a:lnTo>
                  <a:lnTo>
                    <a:pt x="72" y="183"/>
                  </a:lnTo>
                  <a:lnTo>
                    <a:pt x="139" y="143"/>
                  </a:lnTo>
                  <a:lnTo>
                    <a:pt x="197" y="178"/>
                  </a:lnTo>
                  <a:lnTo>
                    <a:pt x="112" y="223"/>
                  </a:lnTo>
                  <a:lnTo>
                    <a:pt x="103" y="232"/>
                  </a:lnTo>
                  <a:lnTo>
                    <a:pt x="98" y="241"/>
                  </a:lnTo>
                  <a:lnTo>
                    <a:pt x="98" y="246"/>
                  </a:lnTo>
                  <a:lnTo>
                    <a:pt x="98" y="254"/>
                  </a:lnTo>
                  <a:lnTo>
                    <a:pt x="103" y="263"/>
                  </a:lnTo>
                  <a:lnTo>
                    <a:pt x="112" y="268"/>
                  </a:lnTo>
                  <a:lnTo>
                    <a:pt x="121" y="268"/>
                  </a:lnTo>
                  <a:lnTo>
                    <a:pt x="130" y="263"/>
                  </a:lnTo>
                  <a:lnTo>
                    <a:pt x="241" y="201"/>
                  </a:lnTo>
                  <a:lnTo>
                    <a:pt x="366" y="272"/>
                  </a:lnTo>
                  <a:lnTo>
                    <a:pt x="393" y="228"/>
                  </a:lnTo>
                  <a:lnTo>
                    <a:pt x="268" y="156"/>
                  </a:lnTo>
                  <a:lnTo>
                    <a:pt x="268" y="22"/>
                  </a:lnTo>
                  <a:lnTo>
                    <a:pt x="268" y="13"/>
                  </a:lnTo>
                  <a:lnTo>
                    <a:pt x="264" y="9"/>
                  </a:lnTo>
                  <a:lnTo>
                    <a:pt x="255" y="4"/>
                  </a:lnTo>
                  <a:lnTo>
                    <a:pt x="250" y="0"/>
                  </a:lnTo>
                  <a:lnTo>
                    <a:pt x="241" y="0"/>
                  </a:lnTo>
                  <a:lnTo>
                    <a:pt x="232" y="4"/>
                  </a:lnTo>
                  <a:lnTo>
                    <a:pt x="228" y="13"/>
                  </a:lnTo>
                  <a:lnTo>
                    <a:pt x="228" y="22"/>
                  </a:lnTo>
                  <a:lnTo>
                    <a:pt x="223" y="129"/>
                  </a:lnTo>
                  <a:lnTo>
                    <a:pt x="165" y="94"/>
                  </a:lnTo>
                  <a:lnTo>
                    <a:pt x="170" y="18"/>
                  </a:lnTo>
                  <a:lnTo>
                    <a:pt x="165" y="9"/>
                  </a:lnTo>
                  <a:lnTo>
                    <a:pt x="161" y="4"/>
                  </a:lnTo>
                  <a:lnTo>
                    <a:pt x="156" y="0"/>
                  </a:lnTo>
                  <a:lnTo>
                    <a:pt x="148" y="0"/>
                  </a:lnTo>
                  <a:lnTo>
                    <a:pt x="139" y="0"/>
                  </a:lnTo>
                  <a:lnTo>
                    <a:pt x="134" y="4"/>
                  </a:lnTo>
                  <a:lnTo>
                    <a:pt x="130" y="9"/>
                  </a:lnTo>
                  <a:lnTo>
                    <a:pt x="125" y="18"/>
                  </a:lnTo>
                  <a:lnTo>
                    <a:pt x="121" y="71"/>
                  </a:lnTo>
                  <a:close/>
                </a:path>
              </a:pathLst>
            </a:custGeom>
            <a:gradFill rotWithShape="1">
              <a:gsLst>
                <a:gs pos="0">
                  <a:srgbClr val="E3E3ED">
                    <a:alpha val="100000"/>
                  </a:srgbClr>
                </a:gs>
                <a:gs pos="100000">
                  <a:schemeClr val="folHlink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0" name="任意多边形 569357"/>
            <p:cNvSpPr/>
            <p:nvPr/>
          </p:nvSpPr>
          <p:spPr>
            <a:xfrm>
              <a:off x="982" y="626"/>
              <a:ext cx="393" cy="277"/>
            </a:xfrm>
            <a:custGeom>
              <a:avLst/>
              <a:gdLst>
                <a:gd name="txL" fmla="*/ 0 w 393"/>
                <a:gd name="txT" fmla="*/ 0 h 277"/>
                <a:gd name="txR" fmla="*/ 393 w 393"/>
                <a:gd name="txB" fmla="*/ 277 h 277"/>
              </a:gdLst>
              <a:ahLst/>
              <a:cxnLst>
                <a:cxn ang="0">
                  <a:pos x="98" y="156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23"/>
                </a:cxn>
                <a:cxn ang="0">
                  <a:pos x="0" y="228"/>
                </a:cxn>
                <a:cxn ang="0">
                  <a:pos x="0" y="237"/>
                </a:cxn>
                <a:cxn ang="0">
                  <a:pos x="9" y="246"/>
                </a:cxn>
                <a:cxn ang="0">
                  <a:pos x="14" y="250"/>
                </a:cxn>
                <a:cxn ang="0">
                  <a:pos x="23" y="250"/>
                </a:cxn>
                <a:cxn ang="0">
                  <a:pos x="36" y="250"/>
                </a:cxn>
                <a:cxn ang="0">
                  <a:pos x="125" y="196"/>
                </a:cxn>
                <a:cxn ang="0">
                  <a:pos x="125" y="250"/>
                </a:cxn>
                <a:cxn ang="0">
                  <a:pos x="125" y="263"/>
                </a:cxn>
                <a:cxn ang="0">
                  <a:pos x="130" y="268"/>
                </a:cxn>
                <a:cxn ang="0">
                  <a:pos x="139" y="272"/>
                </a:cxn>
                <a:cxn ang="0">
                  <a:pos x="143" y="277"/>
                </a:cxn>
                <a:cxn ang="0">
                  <a:pos x="152" y="277"/>
                </a:cxn>
                <a:cxn ang="0">
                  <a:pos x="161" y="272"/>
                </a:cxn>
                <a:cxn ang="0">
                  <a:pos x="165" y="263"/>
                </a:cxn>
                <a:cxn ang="0">
                  <a:pos x="165" y="254"/>
                </a:cxn>
                <a:cxn ang="0">
                  <a:pos x="165" y="178"/>
                </a:cxn>
                <a:cxn ang="0">
                  <a:pos x="223" y="143"/>
                </a:cxn>
                <a:cxn ang="0">
                  <a:pos x="223" y="241"/>
                </a:cxn>
                <a:cxn ang="0">
                  <a:pos x="223" y="250"/>
                </a:cxn>
                <a:cxn ang="0">
                  <a:pos x="228" y="259"/>
                </a:cxn>
                <a:cxn ang="0">
                  <a:pos x="237" y="263"/>
                </a:cxn>
                <a:cxn ang="0">
                  <a:pos x="246" y="268"/>
                </a:cxn>
                <a:cxn ang="0">
                  <a:pos x="255" y="268"/>
                </a:cxn>
                <a:cxn ang="0">
                  <a:pos x="259" y="263"/>
                </a:cxn>
                <a:cxn ang="0">
                  <a:pos x="264" y="254"/>
                </a:cxn>
                <a:cxn ang="0">
                  <a:pos x="268" y="246"/>
                </a:cxn>
                <a:cxn ang="0">
                  <a:pos x="268" y="116"/>
                </a:cxn>
                <a:cxn ang="0">
                  <a:pos x="393" y="44"/>
                </a:cxn>
                <a:cxn ang="0">
                  <a:pos x="366" y="0"/>
                </a:cxn>
                <a:cxn ang="0">
                  <a:pos x="241" y="71"/>
                </a:cxn>
                <a:cxn ang="0">
                  <a:pos x="125" y="4"/>
                </a:cxn>
                <a:cxn ang="0">
                  <a:pos x="121" y="0"/>
                </a:cxn>
                <a:cxn ang="0">
                  <a:pos x="112" y="0"/>
                </a:cxn>
                <a:cxn ang="0">
                  <a:pos x="103" y="4"/>
                </a:cxn>
                <a:cxn ang="0">
                  <a:pos x="98" y="9"/>
                </a:cxn>
                <a:cxn ang="0">
                  <a:pos x="94" y="18"/>
                </a:cxn>
                <a:cxn ang="0">
                  <a:pos x="94" y="26"/>
                </a:cxn>
                <a:cxn ang="0">
                  <a:pos x="98" y="35"/>
                </a:cxn>
                <a:cxn ang="0">
                  <a:pos x="107" y="40"/>
                </a:cxn>
                <a:cxn ang="0">
                  <a:pos x="197" y="98"/>
                </a:cxn>
                <a:cxn ang="0">
                  <a:pos x="139" y="129"/>
                </a:cxn>
                <a:cxn ang="0">
                  <a:pos x="72" y="89"/>
                </a:cxn>
                <a:cxn ang="0">
                  <a:pos x="63" y="85"/>
                </a:cxn>
                <a:cxn ang="0">
                  <a:pos x="58" y="85"/>
                </a:cxn>
                <a:cxn ang="0">
                  <a:pos x="49" y="89"/>
                </a:cxn>
                <a:cxn ang="0">
                  <a:pos x="45" y="98"/>
                </a:cxn>
                <a:cxn ang="0">
                  <a:pos x="45" y="102"/>
                </a:cxn>
                <a:cxn ang="0">
                  <a:pos x="45" y="111"/>
                </a:cxn>
                <a:cxn ang="0">
                  <a:pos x="45" y="120"/>
                </a:cxn>
                <a:cxn ang="0">
                  <a:pos x="54" y="125"/>
                </a:cxn>
                <a:cxn ang="0">
                  <a:pos x="98" y="156"/>
                </a:cxn>
              </a:cxnLst>
              <a:rect l="txL" t="txT" r="txR" b="txB"/>
              <a:pathLst>
                <a:path w="393" h="277">
                  <a:moveTo>
                    <a:pt x="98" y="156"/>
                  </a:moveTo>
                  <a:lnTo>
                    <a:pt x="9" y="205"/>
                  </a:lnTo>
                  <a:lnTo>
                    <a:pt x="0" y="214"/>
                  </a:lnTo>
                  <a:lnTo>
                    <a:pt x="0" y="223"/>
                  </a:lnTo>
                  <a:lnTo>
                    <a:pt x="0" y="228"/>
                  </a:lnTo>
                  <a:lnTo>
                    <a:pt x="0" y="237"/>
                  </a:lnTo>
                  <a:lnTo>
                    <a:pt x="9" y="246"/>
                  </a:lnTo>
                  <a:lnTo>
                    <a:pt x="14" y="250"/>
                  </a:lnTo>
                  <a:lnTo>
                    <a:pt x="23" y="250"/>
                  </a:lnTo>
                  <a:lnTo>
                    <a:pt x="36" y="250"/>
                  </a:lnTo>
                  <a:lnTo>
                    <a:pt x="125" y="196"/>
                  </a:lnTo>
                  <a:lnTo>
                    <a:pt x="125" y="250"/>
                  </a:lnTo>
                  <a:lnTo>
                    <a:pt x="125" y="263"/>
                  </a:lnTo>
                  <a:lnTo>
                    <a:pt x="130" y="268"/>
                  </a:lnTo>
                  <a:lnTo>
                    <a:pt x="139" y="272"/>
                  </a:lnTo>
                  <a:lnTo>
                    <a:pt x="143" y="277"/>
                  </a:lnTo>
                  <a:lnTo>
                    <a:pt x="152" y="277"/>
                  </a:lnTo>
                  <a:lnTo>
                    <a:pt x="161" y="272"/>
                  </a:lnTo>
                  <a:lnTo>
                    <a:pt x="165" y="263"/>
                  </a:lnTo>
                  <a:lnTo>
                    <a:pt x="165" y="254"/>
                  </a:lnTo>
                  <a:lnTo>
                    <a:pt x="165" y="178"/>
                  </a:lnTo>
                  <a:lnTo>
                    <a:pt x="223" y="143"/>
                  </a:lnTo>
                  <a:lnTo>
                    <a:pt x="223" y="241"/>
                  </a:lnTo>
                  <a:lnTo>
                    <a:pt x="223" y="250"/>
                  </a:lnTo>
                  <a:lnTo>
                    <a:pt x="228" y="259"/>
                  </a:lnTo>
                  <a:lnTo>
                    <a:pt x="237" y="263"/>
                  </a:lnTo>
                  <a:lnTo>
                    <a:pt x="246" y="268"/>
                  </a:lnTo>
                  <a:lnTo>
                    <a:pt x="255" y="268"/>
                  </a:lnTo>
                  <a:lnTo>
                    <a:pt x="259" y="263"/>
                  </a:lnTo>
                  <a:lnTo>
                    <a:pt x="264" y="254"/>
                  </a:lnTo>
                  <a:lnTo>
                    <a:pt x="268" y="246"/>
                  </a:lnTo>
                  <a:lnTo>
                    <a:pt x="268" y="116"/>
                  </a:lnTo>
                  <a:lnTo>
                    <a:pt x="393" y="44"/>
                  </a:lnTo>
                  <a:lnTo>
                    <a:pt x="366" y="0"/>
                  </a:lnTo>
                  <a:lnTo>
                    <a:pt x="241" y="71"/>
                  </a:lnTo>
                  <a:lnTo>
                    <a:pt x="125" y="4"/>
                  </a:lnTo>
                  <a:lnTo>
                    <a:pt x="121" y="0"/>
                  </a:lnTo>
                  <a:lnTo>
                    <a:pt x="112" y="0"/>
                  </a:lnTo>
                  <a:lnTo>
                    <a:pt x="103" y="4"/>
                  </a:lnTo>
                  <a:lnTo>
                    <a:pt x="98" y="9"/>
                  </a:lnTo>
                  <a:lnTo>
                    <a:pt x="94" y="18"/>
                  </a:lnTo>
                  <a:lnTo>
                    <a:pt x="94" y="26"/>
                  </a:lnTo>
                  <a:lnTo>
                    <a:pt x="98" y="35"/>
                  </a:lnTo>
                  <a:lnTo>
                    <a:pt x="107" y="40"/>
                  </a:lnTo>
                  <a:lnTo>
                    <a:pt x="197" y="98"/>
                  </a:lnTo>
                  <a:lnTo>
                    <a:pt x="139" y="129"/>
                  </a:lnTo>
                  <a:lnTo>
                    <a:pt x="72" y="89"/>
                  </a:lnTo>
                  <a:lnTo>
                    <a:pt x="63" y="85"/>
                  </a:lnTo>
                  <a:lnTo>
                    <a:pt x="58" y="85"/>
                  </a:lnTo>
                  <a:lnTo>
                    <a:pt x="49" y="89"/>
                  </a:lnTo>
                  <a:lnTo>
                    <a:pt x="45" y="98"/>
                  </a:lnTo>
                  <a:lnTo>
                    <a:pt x="45" y="102"/>
                  </a:lnTo>
                  <a:lnTo>
                    <a:pt x="45" y="111"/>
                  </a:lnTo>
                  <a:lnTo>
                    <a:pt x="45" y="120"/>
                  </a:lnTo>
                  <a:lnTo>
                    <a:pt x="54" y="125"/>
                  </a:lnTo>
                  <a:lnTo>
                    <a:pt x="9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E3E3ED">
                    <a:alpha val="100000"/>
                  </a:srgbClr>
                </a:gs>
                <a:gs pos="100000">
                  <a:schemeClr val="folHlink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1" name="任意多边形 569358"/>
            <p:cNvSpPr/>
            <p:nvPr/>
          </p:nvSpPr>
          <p:spPr>
            <a:xfrm>
              <a:off x="1210" y="648"/>
              <a:ext cx="299" cy="438"/>
            </a:xfrm>
            <a:custGeom>
              <a:avLst/>
              <a:gdLst>
                <a:gd name="txL" fmla="*/ 0 w 299"/>
                <a:gd name="txT" fmla="*/ 0 h 438"/>
                <a:gd name="txR" fmla="*/ 299 w 299"/>
                <a:gd name="txB" fmla="*/ 438 h 438"/>
              </a:gdLst>
              <a:ahLst/>
              <a:cxnLst>
                <a:cxn ang="0">
                  <a:pos x="125" y="313"/>
                </a:cxn>
                <a:cxn ang="0">
                  <a:pos x="125" y="411"/>
                </a:cxn>
                <a:cxn ang="0">
                  <a:pos x="129" y="425"/>
                </a:cxn>
                <a:cxn ang="0">
                  <a:pos x="134" y="429"/>
                </a:cxn>
                <a:cxn ang="0">
                  <a:pos x="143" y="434"/>
                </a:cxn>
                <a:cxn ang="0">
                  <a:pos x="147" y="438"/>
                </a:cxn>
                <a:cxn ang="0">
                  <a:pos x="156" y="434"/>
                </a:cxn>
                <a:cxn ang="0">
                  <a:pos x="165" y="429"/>
                </a:cxn>
                <a:cxn ang="0">
                  <a:pos x="174" y="425"/>
                </a:cxn>
                <a:cxn ang="0">
                  <a:pos x="174" y="411"/>
                </a:cxn>
                <a:cxn ang="0">
                  <a:pos x="174" y="308"/>
                </a:cxn>
                <a:cxn ang="0">
                  <a:pos x="223" y="335"/>
                </a:cxn>
                <a:cxn ang="0">
                  <a:pos x="232" y="340"/>
                </a:cxn>
                <a:cxn ang="0">
                  <a:pos x="241" y="340"/>
                </a:cxn>
                <a:cxn ang="0">
                  <a:pos x="250" y="335"/>
                </a:cxn>
                <a:cxn ang="0">
                  <a:pos x="254" y="331"/>
                </a:cxn>
                <a:cxn ang="0">
                  <a:pos x="254" y="322"/>
                </a:cxn>
                <a:cxn ang="0">
                  <a:pos x="254" y="317"/>
                </a:cxn>
                <a:cxn ang="0">
                  <a:pos x="254" y="308"/>
                </a:cxn>
                <a:cxn ang="0">
                  <a:pos x="245" y="300"/>
                </a:cxn>
                <a:cxn ang="0">
                  <a:pos x="178" y="264"/>
                </a:cxn>
                <a:cxn ang="0">
                  <a:pos x="178" y="192"/>
                </a:cxn>
                <a:cxn ang="0">
                  <a:pos x="263" y="246"/>
                </a:cxn>
                <a:cxn ang="0">
                  <a:pos x="272" y="250"/>
                </a:cxn>
                <a:cxn ang="0">
                  <a:pos x="281" y="250"/>
                </a:cxn>
                <a:cxn ang="0">
                  <a:pos x="290" y="246"/>
                </a:cxn>
                <a:cxn ang="0">
                  <a:pos x="294" y="241"/>
                </a:cxn>
                <a:cxn ang="0">
                  <a:pos x="299" y="232"/>
                </a:cxn>
                <a:cxn ang="0">
                  <a:pos x="299" y="224"/>
                </a:cxn>
                <a:cxn ang="0">
                  <a:pos x="294" y="215"/>
                </a:cxn>
                <a:cxn ang="0">
                  <a:pos x="285" y="210"/>
                </a:cxn>
                <a:cxn ang="0">
                  <a:pos x="178" y="143"/>
                </a:cxn>
                <a:cxn ang="0">
                  <a:pos x="178" y="0"/>
                </a:cxn>
                <a:cxn ang="0">
                  <a:pos x="125" y="0"/>
                </a:cxn>
                <a:cxn ang="0">
                  <a:pos x="125" y="143"/>
                </a:cxn>
                <a:cxn ang="0">
                  <a:pos x="9" y="210"/>
                </a:cxn>
                <a:cxn ang="0">
                  <a:pos x="4" y="215"/>
                </a:cxn>
                <a:cxn ang="0">
                  <a:pos x="0" y="224"/>
                </a:cxn>
                <a:cxn ang="0">
                  <a:pos x="0" y="232"/>
                </a:cxn>
                <a:cxn ang="0">
                  <a:pos x="0" y="237"/>
                </a:cxn>
                <a:cxn ang="0">
                  <a:pos x="4" y="246"/>
                </a:cxn>
                <a:cxn ang="0">
                  <a:pos x="13" y="250"/>
                </a:cxn>
                <a:cxn ang="0">
                  <a:pos x="22" y="250"/>
                </a:cxn>
                <a:cxn ang="0">
                  <a:pos x="31" y="246"/>
                </a:cxn>
                <a:cxn ang="0">
                  <a:pos x="125" y="197"/>
                </a:cxn>
                <a:cxn ang="0">
                  <a:pos x="125" y="264"/>
                </a:cxn>
                <a:cxn ang="0">
                  <a:pos x="53" y="300"/>
                </a:cxn>
                <a:cxn ang="0">
                  <a:pos x="49" y="304"/>
                </a:cxn>
                <a:cxn ang="0">
                  <a:pos x="44" y="313"/>
                </a:cxn>
                <a:cxn ang="0">
                  <a:pos x="44" y="322"/>
                </a:cxn>
                <a:cxn ang="0">
                  <a:pos x="49" y="326"/>
                </a:cxn>
                <a:cxn ang="0">
                  <a:pos x="53" y="331"/>
                </a:cxn>
                <a:cxn ang="0">
                  <a:pos x="62" y="335"/>
                </a:cxn>
                <a:cxn ang="0">
                  <a:pos x="67" y="335"/>
                </a:cxn>
                <a:cxn ang="0">
                  <a:pos x="76" y="335"/>
                </a:cxn>
                <a:cxn ang="0">
                  <a:pos x="125" y="313"/>
                </a:cxn>
              </a:cxnLst>
              <a:rect l="txL" t="txT" r="txR" b="txB"/>
              <a:pathLst>
                <a:path w="299" h="438">
                  <a:moveTo>
                    <a:pt x="125" y="313"/>
                  </a:moveTo>
                  <a:lnTo>
                    <a:pt x="125" y="411"/>
                  </a:lnTo>
                  <a:lnTo>
                    <a:pt x="129" y="425"/>
                  </a:lnTo>
                  <a:lnTo>
                    <a:pt x="134" y="429"/>
                  </a:lnTo>
                  <a:lnTo>
                    <a:pt x="143" y="434"/>
                  </a:lnTo>
                  <a:lnTo>
                    <a:pt x="147" y="438"/>
                  </a:lnTo>
                  <a:lnTo>
                    <a:pt x="156" y="434"/>
                  </a:lnTo>
                  <a:lnTo>
                    <a:pt x="165" y="429"/>
                  </a:lnTo>
                  <a:lnTo>
                    <a:pt x="174" y="425"/>
                  </a:lnTo>
                  <a:lnTo>
                    <a:pt x="174" y="411"/>
                  </a:lnTo>
                  <a:lnTo>
                    <a:pt x="174" y="308"/>
                  </a:lnTo>
                  <a:lnTo>
                    <a:pt x="223" y="335"/>
                  </a:lnTo>
                  <a:lnTo>
                    <a:pt x="232" y="340"/>
                  </a:lnTo>
                  <a:lnTo>
                    <a:pt x="241" y="340"/>
                  </a:lnTo>
                  <a:lnTo>
                    <a:pt x="250" y="335"/>
                  </a:lnTo>
                  <a:lnTo>
                    <a:pt x="254" y="331"/>
                  </a:lnTo>
                  <a:lnTo>
                    <a:pt x="254" y="322"/>
                  </a:lnTo>
                  <a:lnTo>
                    <a:pt x="254" y="317"/>
                  </a:lnTo>
                  <a:lnTo>
                    <a:pt x="254" y="308"/>
                  </a:lnTo>
                  <a:lnTo>
                    <a:pt x="245" y="300"/>
                  </a:lnTo>
                  <a:lnTo>
                    <a:pt x="178" y="264"/>
                  </a:lnTo>
                  <a:lnTo>
                    <a:pt x="178" y="192"/>
                  </a:lnTo>
                  <a:lnTo>
                    <a:pt x="263" y="246"/>
                  </a:lnTo>
                  <a:lnTo>
                    <a:pt x="272" y="250"/>
                  </a:lnTo>
                  <a:lnTo>
                    <a:pt x="281" y="250"/>
                  </a:lnTo>
                  <a:lnTo>
                    <a:pt x="290" y="246"/>
                  </a:lnTo>
                  <a:lnTo>
                    <a:pt x="294" y="241"/>
                  </a:lnTo>
                  <a:lnTo>
                    <a:pt x="299" y="232"/>
                  </a:lnTo>
                  <a:lnTo>
                    <a:pt x="299" y="224"/>
                  </a:lnTo>
                  <a:lnTo>
                    <a:pt x="294" y="215"/>
                  </a:lnTo>
                  <a:lnTo>
                    <a:pt x="285" y="210"/>
                  </a:lnTo>
                  <a:lnTo>
                    <a:pt x="178" y="143"/>
                  </a:lnTo>
                  <a:lnTo>
                    <a:pt x="17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9" y="210"/>
                  </a:lnTo>
                  <a:lnTo>
                    <a:pt x="4" y="215"/>
                  </a:lnTo>
                  <a:lnTo>
                    <a:pt x="0" y="224"/>
                  </a:lnTo>
                  <a:lnTo>
                    <a:pt x="0" y="232"/>
                  </a:lnTo>
                  <a:lnTo>
                    <a:pt x="0" y="237"/>
                  </a:lnTo>
                  <a:lnTo>
                    <a:pt x="4" y="246"/>
                  </a:lnTo>
                  <a:lnTo>
                    <a:pt x="13" y="250"/>
                  </a:lnTo>
                  <a:lnTo>
                    <a:pt x="22" y="250"/>
                  </a:lnTo>
                  <a:lnTo>
                    <a:pt x="31" y="246"/>
                  </a:lnTo>
                  <a:lnTo>
                    <a:pt x="125" y="197"/>
                  </a:lnTo>
                  <a:lnTo>
                    <a:pt x="125" y="264"/>
                  </a:lnTo>
                  <a:lnTo>
                    <a:pt x="53" y="300"/>
                  </a:lnTo>
                  <a:lnTo>
                    <a:pt x="49" y="304"/>
                  </a:lnTo>
                  <a:lnTo>
                    <a:pt x="44" y="313"/>
                  </a:lnTo>
                  <a:lnTo>
                    <a:pt x="44" y="322"/>
                  </a:lnTo>
                  <a:lnTo>
                    <a:pt x="49" y="326"/>
                  </a:lnTo>
                  <a:lnTo>
                    <a:pt x="53" y="331"/>
                  </a:lnTo>
                  <a:lnTo>
                    <a:pt x="62" y="335"/>
                  </a:lnTo>
                  <a:lnTo>
                    <a:pt x="67" y="335"/>
                  </a:lnTo>
                  <a:lnTo>
                    <a:pt x="76" y="335"/>
                  </a:lnTo>
                  <a:lnTo>
                    <a:pt x="125" y="313"/>
                  </a:lnTo>
                  <a:close/>
                </a:path>
              </a:pathLst>
            </a:custGeom>
            <a:gradFill rotWithShape="1">
              <a:gsLst>
                <a:gs pos="0">
                  <a:srgbClr val="E3E3ED">
                    <a:alpha val="100000"/>
                  </a:srgbClr>
                </a:gs>
                <a:gs pos="100000">
                  <a:schemeClr val="folHlink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2" name="任意多边形 569359"/>
            <p:cNvSpPr/>
            <p:nvPr/>
          </p:nvSpPr>
          <p:spPr>
            <a:xfrm>
              <a:off x="1348" y="626"/>
              <a:ext cx="393" cy="272"/>
            </a:xfrm>
            <a:custGeom>
              <a:avLst/>
              <a:gdLst>
                <a:gd name="txL" fmla="*/ 0 w 393"/>
                <a:gd name="txT" fmla="*/ 0 h 272"/>
                <a:gd name="txR" fmla="*/ 393 w 393"/>
                <a:gd name="txB" fmla="*/ 272 h 272"/>
              </a:gdLst>
              <a:ahLst/>
              <a:cxnLst>
                <a:cxn ang="0">
                  <a:pos x="272" y="201"/>
                </a:cxn>
                <a:cxn ang="0">
                  <a:pos x="357" y="250"/>
                </a:cxn>
                <a:cxn ang="0">
                  <a:pos x="366" y="254"/>
                </a:cxn>
                <a:cxn ang="0">
                  <a:pos x="375" y="254"/>
                </a:cxn>
                <a:cxn ang="0">
                  <a:pos x="384" y="250"/>
                </a:cxn>
                <a:cxn ang="0">
                  <a:pos x="388" y="241"/>
                </a:cxn>
                <a:cxn ang="0">
                  <a:pos x="393" y="232"/>
                </a:cxn>
                <a:cxn ang="0">
                  <a:pos x="393" y="223"/>
                </a:cxn>
                <a:cxn ang="0">
                  <a:pos x="388" y="214"/>
                </a:cxn>
                <a:cxn ang="0">
                  <a:pos x="384" y="210"/>
                </a:cxn>
                <a:cxn ang="0">
                  <a:pos x="295" y="156"/>
                </a:cxn>
                <a:cxn ang="0">
                  <a:pos x="339" y="129"/>
                </a:cxn>
                <a:cxn ang="0">
                  <a:pos x="348" y="125"/>
                </a:cxn>
                <a:cxn ang="0">
                  <a:pos x="353" y="116"/>
                </a:cxn>
                <a:cxn ang="0">
                  <a:pos x="353" y="107"/>
                </a:cxn>
                <a:cxn ang="0">
                  <a:pos x="353" y="98"/>
                </a:cxn>
                <a:cxn ang="0">
                  <a:pos x="344" y="94"/>
                </a:cxn>
                <a:cxn ang="0">
                  <a:pos x="339" y="89"/>
                </a:cxn>
                <a:cxn ang="0">
                  <a:pos x="330" y="89"/>
                </a:cxn>
                <a:cxn ang="0">
                  <a:pos x="321" y="89"/>
                </a:cxn>
                <a:cxn ang="0">
                  <a:pos x="254" y="129"/>
                </a:cxn>
                <a:cxn ang="0">
                  <a:pos x="196" y="94"/>
                </a:cxn>
                <a:cxn ang="0">
                  <a:pos x="281" y="49"/>
                </a:cxn>
                <a:cxn ang="0">
                  <a:pos x="290" y="40"/>
                </a:cxn>
                <a:cxn ang="0">
                  <a:pos x="295" y="31"/>
                </a:cxn>
                <a:cxn ang="0">
                  <a:pos x="295" y="26"/>
                </a:cxn>
                <a:cxn ang="0">
                  <a:pos x="295" y="18"/>
                </a:cxn>
                <a:cxn ang="0">
                  <a:pos x="290" y="9"/>
                </a:cxn>
                <a:cxn ang="0">
                  <a:pos x="281" y="4"/>
                </a:cxn>
                <a:cxn ang="0">
                  <a:pos x="272" y="4"/>
                </a:cxn>
                <a:cxn ang="0">
                  <a:pos x="263" y="9"/>
                </a:cxn>
                <a:cxn ang="0">
                  <a:pos x="152" y="71"/>
                </a:cxn>
                <a:cxn ang="0">
                  <a:pos x="27" y="0"/>
                </a:cxn>
                <a:cxn ang="0">
                  <a:pos x="0" y="44"/>
                </a:cxn>
                <a:cxn ang="0">
                  <a:pos x="125" y="116"/>
                </a:cxn>
                <a:cxn ang="0">
                  <a:pos x="125" y="250"/>
                </a:cxn>
                <a:cxn ang="0">
                  <a:pos x="125" y="259"/>
                </a:cxn>
                <a:cxn ang="0">
                  <a:pos x="129" y="263"/>
                </a:cxn>
                <a:cxn ang="0">
                  <a:pos x="138" y="268"/>
                </a:cxn>
                <a:cxn ang="0">
                  <a:pos x="143" y="272"/>
                </a:cxn>
                <a:cxn ang="0">
                  <a:pos x="152" y="272"/>
                </a:cxn>
                <a:cxn ang="0">
                  <a:pos x="161" y="268"/>
                </a:cxn>
                <a:cxn ang="0">
                  <a:pos x="165" y="259"/>
                </a:cxn>
                <a:cxn ang="0">
                  <a:pos x="165" y="250"/>
                </a:cxn>
                <a:cxn ang="0">
                  <a:pos x="170" y="143"/>
                </a:cxn>
                <a:cxn ang="0">
                  <a:pos x="228" y="178"/>
                </a:cxn>
                <a:cxn ang="0">
                  <a:pos x="223" y="254"/>
                </a:cxn>
                <a:cxn ang="0">
                  <a:pos x="228" y="263"/>
                </a:cxn>
                <a:cxn ang="0">
                  <a:pos x="232" y="268"/>
                </a:cxn>
                <a:cxn ang="0">
                  <a:pos x="237" y="272"/>
                </a:cxn>
                <a:cxn ang="0">
                  <a:pos x="245" y="272"/>
                </a:cxn>
                <a:cxn ang="0">
                  <a:pos x="254" y="272"/>
                </a:cxn>
                <a:cxn ang="0">
                  <a:pos x="259" y="268"/>
                </a:cxn>
                <a:cxn ang="0">
                  <a:pos x="263" y="263"/>
                </a:cxn>
                <a:cxn ang="0">
                  <a:pos x="268" y="254"/>
                </a:cxn>
                <a:cxn ang="0">
                  <a:pos x="272" y="201"/>
                </a:cxn>
              </a:cxnLst>
              <a:rect l="txL" t="txT" r="txR" b="txB"/>
              <a:pathLst>
                <a:path w="393" h="272">
                  <a:moveTo>
                    <a:pt x="272" y="201"/>
                  </a:moveTo>
                  <a:lnTo>
                    <a:pt x="357" y="250"/>
                  </a:lnTo>
                  <a:lnTo>
                    <a:pt x="366" y="254"/>
                  </a:lnTo>
                  <a:lnTo>
                    <a:pt x="375" y="254"/>
                  </a:lnTo>
                  <a:lnTo>
                    <a:pt x="384" y="250"/>
                  </a:lnTo>
                  <a:lnTo>
                    <a:pt x="388" y="241"/>
                  </a:lnTo>
                  <a:lnTo>
                    <a:pt x="393" y="232"/>
                  </a:lnTo>
                  <a:lnTo>
                    <a:pt x="393" y="223"/>
                  </a:lnTo>
                  <a:lnTo>
                    <a:pt x="388" y="214"/>
                  </a:lnTo>
                  <a:lnTo>
                    <a:pt x="384" y="210"/>
                  </a:lnTo>
                  <a:lnTo>
                    <a:pt x="295" y="156"/>
                  </a:lnTo>
                  <a:lnTo>
                    <a:pt x="339" y="129"/>
                  </a:lnTo>
                  <a:lnTo>
                    <a:pt x="348" y="125"/>
                  </a:lnTo>
                  <a:lnTo>
                    <a:pt x="353" y="116"/>
                  </a:lnTo>
                  <a:lnTo>
                    <a:pt x="353" y="107"/>
                  </a:lnTo>
                  <a:lnTo>
                    <a:pt x="353" y="98"/>
                  </a:lnTo>
                  <a:lnTo>
                    <a:pt x="344" y="94"/>
                  </a:lnTo>
                  <a:lnTo>
                    <a:pt x="339" y="89"/>
                  </a:lnTo>
                  <a:lnTo>
                    <a:pt x="330" y="89"/>
                  </a:lnTo>
                  <a:lnTo>
                    <a:pt x="321" y="89"/>
                  </a:lnTo>
                  <a:lnTo>
                    <a:pt x="254" y="129"/>
                  </a:lnTo>
                  <a:lnTo>
                    <a:pt x="196" y="94"/>
                  </a:lnTo>
                  <a:lnTo>
                    <a:pt x="281" y="49"/>
                  </a:lnTo>
                  <a:lnTo>
                    <a:pt x="290" y="40"/>
                  </a:lnTo>
                  <a:lnTo>
                    <a:pt x="295" y="31"/>
                  </a:lnTo>
                  <a:lnTo>
                    <a:pt x="295" y="26"/>
                  </a:lnTo>
                  <a:lnTo>
                    <a:pt x="295" y="18"/>
                  </a:lnTo>
                  <a:lnTo>
                    <a:pt x="290" y="9"/>
                  </a:lnTo>
                  <a:lnTo>
                    <a:pt x="281" y="4"/>
                  </a:lnTo>
                  <a:lnTo>
                    <a:pt x="272" y="4"/>
                  </a:lnTo>
                  <a:lnTo>
                    <a:pt x="263" y="9"/>
                  </a:lnTo>
                  <a:lnTo>
                    <a:pt x="152" y="71"/>
                  </a:lnTo>
                  <a:lnTo>
                    <a:pt x="27" y="0"/>
                  </a:lnTo>
                  <a:lnTo>
                    <a:pt x="0" y="44"/>
                  </a:lnTo>
                  <a:lnTo>
                    <a:pt x="125" y="116"/>
                  </a:lnTo>
                  <a:lnTo>
                    <a:pt x="125" y="250"/>
                  </a:lnTo>
                  <a:lnTo>
                    <a:pt x="125" y="259"/>
                  </a:lnTo>
                  <a:lnTo>
                    <a:pt x="129" y="263"/>
                  </a:lnTo>
                  <a:lnTo>
                    <a:pt x="138" y="268"/>
                  </a:lnTo>
                  <a:lnTo>
                    <a:pt x="143" y="272"/>
                  </a:lnTo>
                  <a:lnTo>
                    <a:pt x="152" y="272"/>
                  </a:lnTo>
                  <a:lnTo>
                    <a:pt x="161" y="268"/>
                  </a:lnTo>
                  <a:lnTo>
                    <a:pt x="165" y="259"/>
                  </a:lnTo>
                  <a:lnTo>
                    <a:pt x="165" y="250"/>
                  </a:lnTo>
                  <a:lnTo>
                    <a:pt x="170" y="143"/>
                  </a:lnTo>
                  <a:lnTo>
                    <a:pt x="228" y="178"/>
                  </a:lnTo>
                  <a:lnTo>
                    <a:pt x="223" y="254"/>
                  </a:lnTo>
                  <a:lnTo>
                    <a:pt x="228" y="263"/>
                  </a:lnTo>
                  <a:lnTo>
                    <a:pt x="232" y="268"/>
                  </a:lnTo>
                  <a:lnTo>
                    <a:pt x="237" y="272"/>
                  </a:lnTo>
                  <a:lnTo>
                    <a:pt x="245" y="272"/>
                  </a:lnTo>
                  <a:lnTo>
                    <a:pt x="254" y="272"/>
                  </a:lnTo>
                  <a:lnTo>
                    <a:pt x="259" y="268"/>
                  </a:lnTo>
                  <a:lnTo>
                    <a:pt x="263" y="263"/>
                  </a:lnTo>
                  <a:lnTo>
                    <a:pt x="268" y="254"/>
                  </a:lnTo>
                  <a:lnTo>
                    <a:pt x="272" y="201"/>
                  </a:lnTo>
                  <a:close/>
                </a:path>
              </a:pathLst>
            </a:custGeom>
            <a:gradFill rotWithShape="1">
              <a:gsLst>
                <a:gs pos="0">
                  <a:srgbClr val="E3E3ED">
                    <a:alpha val="100000"/>
                  </a:srgbClr>
                </a:gs>
                <a:gs pos="100000">
                  <a:schemeClr val="folHlink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3" name="任意多边形 569360"/>
            <p:cNvSpPr/>
            <p:nvPr/>
          </p:nvSpPr>
          <p:spPr>
            <a:xfrm>
              <a:off x="1348" y="393"/>
              <a:ext cx="393" cy="277"/>
            </a:xfrm>
            <a:custGeom>
              <a:avLst/>
              <a:gdLst>
                <a:gd name="txL" fmla="*/ 0 w 393"/>
                <a:gd name="txT" fmla="*/ 0 h 277"/>
                <a:gd name="txR" fmla="*/ 393 w 393"/>
                <a:gd name="txB" fmla="*/ 277 h 277"/>
              </a:gdLst>
              <a:ahLst/>
              <a:cxnLst>
                <a:cxn ang="0">
                  <a:pos x="295" y="121"/>
                </a:cxn>
                <a:cxn ang="0">
                  <a:pos x="384" y="72"/>
                </a:cxn>
                <a:cxn ang="0">
                  <a:pos x="393" y="63"/>
                </a:cxn>
                <a:cxn ang="0">
                  <a:pos x="393" y="54"/>
                </a:cxn>
                <a:cxn ang="0">
                  <a:pos x="393" y="49"/>
                </a:cxn>
                <a:cxn ang="0">
                  <a:pos x="393" y="40"/>
                </a:cxn>
                <a:cxn ang="0">
                  <a:pos x="384" y="31"/>
                </a:cxn>
                <a:cxn ang="0">
                  <a:pos x="379" y="27"/>
                </a:cxn>
                <a:cxn ang="0">
                  <a:pos x="370" y="27"/>
                </a:cxn>
                <a:cxn ang="0">
                  <a:pos x="357" y="27"/>
                </a:cxn>
                <a:cxn ang="0">
                  <a:pos x="268" y="81"/>
                </a:cxn>
                <a:cxn ang="0">
                  <a:pos x="268" y="27"/>
                </a:cxn>
                <a:cxn ang="0">
                  <a:pos x="268" y="14"/>
                </a:cxn>
                <a:cxn ang="0">
                  <a:pos x="263" y="9"/>
                </a:cxn>
                <a:cxn ang="0">
                  <a:pos x="254" y="5"/>
                </a:cxn>
                <a:cxn ang="0">
                  <a:pos x="250" y="0"/>
                </a:cxn>
                <a:cxn ang="0">
                  <a:pos x="241" y="5"/>
                </a:cxn>
                <a:cxn ang="0">
                  <a:pos x="232" y="5"/>
                </a:cxn>
                <a:cxn ang="0">
                  <a:pos x="228" y="14"/>
                </a:cxn>
                <a:cxn ang="0">
                  <a:pos x="228" y="23"/>
                </a:cxn>
                <a:cxn ang="0">
                  <a:pos x="228" y="99"/>
                </a:cxn>
                <a:cxn ang="0">
                  <a:pos x="170" y="134"/>
                </a:cxn>
                <a:cxn ang="0">
                  <a:pos x="170" y="36"/>
                </a:cxn>
                <a:cxn ang="0">
                  <a:pos x="170" y="27"/>
                </a:cxn>
                <a:cxn ang="0">
                  <a:pos x="165" y="18"/>
                </a:cxn>
                <a:cxn ang="0">
                  <a:pos x="156" y="14"/>
                </a:cxn>
                <a:cxn ang="0">
                  <a:pos x="147" y="9"/>
                </a:cxn>
                <a:cxn ang="0">
                  <a:pos x="138" y="9"/>
                </a:cxn>
                <a:cxn ang="0">
                  <a:pos x="134" y="14"/>
                </a:cxn>
                <a:cxn ang="0">
                  <a:pos x="129" y="23"/>
                </a:cxn>
                <a:cxn ang="0">
                  <a:pos x="125" y="31"/>
                </a:cxn>
                <a:cxn ang="0">
                  <a:pos x="125" y="161"/>
                </a:cxn>
                <a:cxn ang="0">
                  <a:pos x="0" y="233"/>
                </a:cxn>
                <a:cxn ang="0">
                  <a:pos x="27" y="277"/>
                </a:cxn>
                <a:cxn ang="0">
                  <a:pos x="152" y="206"/>
                </a:cxn>
                <a:cxn ang="0">
                  <a:pos x="268" y="273"/>
                </a:cxn>
                <a:cxn ang="0">
                  <a:pos x="272" y="277"/>
                </a:cxn>
                <a:cxn ang="0">
                  <a:pos x="281" y="277"/>
                </a:cxn>
                <a:cxn ang="0">
                  <a:pos x="290" y="273"/>
                </a:cxn>
                <a:cxn ang="0">
                  <a:pos x="295" y="268"/>
                </a:cxn>
                <a:cxn ang="0">
                  <a:pos x="299" y="259"/>
                </a:cxn>
                <a:cxn ang="0">
                  <a:pos x="299" y="251"/>
                </a:cxn>
                <a:cxn ang="0">
                  <a:pos x="295" y="242"/>
                </a:cxn>
                <a:cxn ang="0">
                  <a:pos x="286" y="237"/>
                </a:cxn>
                <a:cxn ang="0">
                  <a:pos x="196" y="179"/>
                </a:cxn>
                <a:cxn ang="0">
                  <a:pos x="254" y="148"/>
                </a:cxn>
                <a:cxn ang="0">
                  <a:pos x="321" y="188"/>
                </a:cxn>
                <a:cxn ang="0">
                  <a:pos x="330" y="192"/>
                </a:cxn>
                <a:cxn ang="0">
                  <a:pos x="335" y="192"/>
                </a:cxn>
                <a:cxn ang="0">
                  <a:pos x="344" y="188"/>
                </a:cxn>
                <a:cxn ang="0">
                  <a:pos x="348" y="179"/>
                </a:cxn>
                <a:cxn ang="0">
                  <a:pos x="348" y="175"/>
                </a:cxn>
                <a:cxn ang="0">
                  <a:pos x="348" y="166"/>
                </a:cxn>
                <a:cxn ang="0">
                  <a:pos x="348" y="157"/>
                </a:cxn>
                <a:cxn ang="0">
                  <a:pos x="339" y="152"/>
                </a:cxn>
                <a:cxn ang="0">
                  <a:pos x="295" y="121"/>
                </a:cxn>
              </a:cxnLst>
              <a:rect l="txL" t="txT" r="txR" b="txB"/>
              <a:pathLst>
                <a:path w="393" h="277">
                  <a:moveTo>
                    <a:pt x="295" y="121"/>
                  </a:moveTo>
                  <a:lnTo>
                    <a:pt x="384" y="72"/>
                  </a:lnTo>
                  <a:lnTo>
                    <a:pt x="393" y="63"/>
                  </a:lnTo>
                  <a:lnTo>
                    <a:pt x="393" y="54"/>
                  </a:lnTo>
                  <a:lnTo>
                    <a:pt x="393" y="49"/>
                  </a:lnTo>
                  <a:lnTo>
                    <a:pt x="393" y="40"/>
                  </a:lnTo>
                  <a:lnTo>
                    <a:pt x="384" y="31"/>
                  </a:lnTo>
                  <a:lnTo>
                    <a:pt x="379" y="27"/>
                  </a:lnTo>
                  <a:lnTo>
                    <a:pt x="370" y="27"/>
                  </a:lnTo>
                  <a:lnTo>
                    <a:pt x="357" y="27"/>
                  </a:lnTo>
                  <a:lnTo>
                    <a:pt x="268" y="81"/>
                  </a:lnTo>
                  <a:lnTo>
                    <a:pt x="268" y="27"/>
                  </a:lnTo>
                  <a:lnTo>
                    <a:pt x="268" y="14"/>
                  </a:lnTo>
                  <a:lnTo>
                    <a:pt x="263" y="9"/>
                  </a:lnTo>
                  <a:lnTo>
                    <a:pt x="254" y="5"/>
                  </a:lnTo>
                  <a:lnTo>
                    <a:pt x="250" y="0"/>
                  </a:lnTo>
                  <a:lnTo>
                    <a:pt x="241" y="5"/>
                  </a:lnTo>
                  <a:lnTo>
                    <a:pt x="232" y="5"/>
                  </a:lnTo>
                  <a:lnTo>
                    <a:pt x="228" y="14"/>
                  </a:lnTo>
                  <a:lnTo>
                    <a:pt x="228" y="23"/>
                  </a:lnTo>
                  <a:lnTo>
                    <a:pt x="228" y="99"/>
                  </a:lnTo>
                  <a:lnTo>
                    <a:pt x="170" y="134"/>
                  </a:lnTo>
                  <a:lnTo>
                    <a:pt x="170" y="36"/>
                  </a:lnTo>
                  <a:lnTo>
                    <a:pt x="170" y="27"/>
                  </a:lnTo>
                  <a:lnTo>
                    <a:pt x="165" y="18"/>
                  </a:lnTo>
                  <a:lnTo>
                    <a:pt x="156" y="14"/>
                  </a:lnTo>
                  <a:lnTo>
                    <a:pt x="147" y="9"/>
                  </a:lnTo>
                  <a:lnTo>
                    <a:pt x="138" y="9"/>
                  </a:lnTo>
                  <a:lnTo>
                    <a:pt x="134" y="14"/>
                  </a:lnTo>
                  <a:lnTo>
                    <a:pt x="129" y="23"/>
                  </a:lnTo>
                  <a:lnTo>
                    <a:pt x="125" y="31"/>
                  </a:lnTo>
                  <a:lnTo>
                    <a:pt x="125" y="161"/>
                  </a:lnTo>
                  <a:lnTo>
                    <a:pt x="0" y="233"/>
                  </a:lnTo>
                  <a:lnTo>
                    <a:pt x="27" y="277"/>
                  </a:lnTo>
                  <a:lnTo>
                    <a:pt x="152" y="206"/>
                  </a:lnTo>
                  <a:lnTo>
                    <a:pt x="268" y="273"/>
                  </a:lnTo>
                  <a:lnTo>
                    <a:pt x="272" y="277"/>
                  </a:lnTo>
                  <a:lnTo>
                    <a:pt x="281" y="277"/>
                  </a:lnTo>
                  <a:lnTo>
                    <a:pt x="290" y="273"/>
                  </a:lnTo>
                  <a:lnTo>
                    <a:pt x="295" y="268"/>
                  </a:lnTo>
                  <a:lnTo>
                    <a:pt x="299" y="259"/>
                  </a:lnTo>
                  <a:lnTo>
                    <a:pt x="299" y="251"/>
                  </a:lnTo>
                  <a:lnTo>
                    <a:pt x="295" y="242"/>
                  </a:lnTo>
                  <a:lnTo>
                    <a:pt x="286" y="237"/>
                  </a:lnTo>
                  <a:lnTo>
                    <a:pt x="196" y="179"/>
                  </a:lnTo>
                  <a:lnTo>
                    <a:pt x="254" y="148"/>
                  </a:lnTo>
                  <a:lnTo>
                    <a:pt x="321" y="188"/>
                  </a:lnTo>
                  <a:lnTo>
                    <a:pt x="330" y="192"/>
                  </a:lnTo>
                  <a:lnTo>
                    <a:pt x="335" y="192"/>
                  </a:lnTo>
                  <a:lnTo>
                    <a:pt x="344" y="188"/>
                  </a:lnTo>
                  <a:lnTo>
                    <a:pt x="348" y="179"/>
                  </a:lnTo>
                  <a:lnTo>
                    <a:pt x="348" y="175"/>
                  </a:lnTo>
                  <a:lnTo>
                    <a:pt x="348" y="166"/>
                  </a:lnTo>
                  <a:lnTo>
                    <a:pt x="348" y="157"/>
                  </a:lnTo>
                  <a:lnTo>
                    <a:pt x="339" y="152"/>
                  </a:lnTo>
                  <a:lnTo>
                    <a:pt x="295" y="121"/>
                  </a:lnTo>
                  <a:close/>
                </a:path>
              </a:pathLst>
            </a:custGeom>
            <a:gradFill rotWithShape="1">
              <a:gsLst>
                <a:gs pos="0">
                  <a:srgbClr val="E3E3ED">
                    <a:alpha val="100000"/>
                  </a:srgbClr>
                </a:gs>
                <a:gs pos="100000">
                  <a:schemeClr val="folHlink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4" name="任意多边形 569361"/>
            <p:cNvSpPr/>
            <p:nvPr/>
          </p:nvSpPr>
          <p:spPr>
            <a:xfrm>
              <a:off x="1232" y="536"/>
              <a:ext cx="263" cy="228"/>
            </a:xfrm>
            <a:custGeom>
              <a:avLst/>
              <a:gdLst>
                <a:gd name="txL" fmla="*/ 0 w 263"/>
                <a:gd name="txT" fmla="*/ 0 h 228"/>
                <a:gd name="txR" fmla="*/ 263 w 263"/>
                <a:gd name="txB" fmla="*/ 228 h 228"/>
              </a:gdLst>
              <a:ahLst/>
              <a:cxnLst>
                <a:cxn ang="0">
                  <a:pos x="0" y="116"/>
                </a:cxn>
                <a:cxn ang="0">
                  <a:pos x="49" y="67"/>
                </a:cxn>
                <a:cxn ang="0">
                  <a:pos x="67" y="0"/>
                </a:cxn>
                <a:cxn ang="0">
                  <a:pos x="134" y="23"/>
                </a:cxn>
                <a:cxn ang="0">
                  <a:pos x="201" y="0"/>
                </a:cxn>
                <a:cxn ang="0">
                  <a:pos x="214" y="67"/>
                </a:cxn>
                <a:cxn ang="0">
                  <a:pos x="263" y="116"/>
                </a:cxn>
                <a:cxn ang="0">
                  <a:pos x="214" y="161"/>
                </a:cxn>
                <a:cxn ang="0">
                  <a:pos x="201" y="228"/>
                </a:cxn>
                <a:cxn ang="0">
                  <a:pos x="134" y="210"/>
                </a:cxn>
                <a:cxn ang="0">
                  <a:pos x="67" y="228"/>
                </a:cxn>
                <a:cxn ang="0">
                  <a:pos x="49" y="161"/>
                </a:cxn>
                <a:cxn ang="0">
                  <a:pos x="0" y="116"/>
                </a:cxn>
              </a:cxnLst>
              <a:rect l="txL" t="txT" r="txR" b="txB"/>
              <a:pathLst>
                <a:path w="263" h="228">
                  <a:moveTo>
                    <a:pt x="0" y="116"/>
                  </a:moveTo>
                  <a:lnTo>
                    <a:pt x="49" y="67"/>
                  </a:lnTo>
                  <a:lnTo>
                    <a:pt x="67" y="0"/>
                  </a:lnTo>
                  <a:lnTo>
                    <a:pt x="134" y="23"/>
                  </a:lnTo>
                  <a:lnTo>
                    <a:pt x="201" y="0"/>
                  </a:lnTo>
                  <a:lnTo>
                    <a:pt x="214" y="67"/>
                  </a:lnTo>
                  <a:lnTo>
                    <a:pt x="263" y="116"/>
                  </a:lnTo>
                  <a:lnTo>
                    <a:pt x="214" y="161"/>
                  </a:lnTo>
                  <a:lnTo>
                    <a:pt x="201" y="228"/>
                  </a:lnTo>
                  <a:lnTo>
                    <a:pt x="134" y="210"/>
                  </a:lnTo>
                  <a:lnTo>
                    <a:pt x="67" y="228"/>
                  </a:lnTo>
                  <a:lnTo>
                    <a:pt x="49" y="161"/>
                  </a:lnTo>
                  <a:lnTo>
                    <a:pt x="0" y="116"/>
                  </a:lnTo>
                  <a:close/>
                </a:path>
              </a:pathLst>
            </a:custGeom>
            <a:gradFill rotWithShape="1">
              <a:gsLst>
                <a:gs pos="0">
                  <a:srgbClr val="E3E3ED">
                    <a:alpha val="100000"/>
                  </a:srgbClr>
                </a:gs>
                <a:gs pos="100000">
                  <a:schemeClr val="folHlink">
                    <a:alpha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197" name="矩形 569362"/>
          <p:cNvSpPr/>
          <p:nvPr/>
        </p:nvSpPr>
        <p:spPr>
          <a:xfrm>
            <a:off x="1236663" y="3016250"/>
            <a:ext cx="6804025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学习测绘</a:t>
            </a: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RLC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电路谐振曲线的方法 </a:t>
            </a: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  <a:endParaRPr lang="en-US" altLang="zh-CN" sz="28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198" name="矩形 569363"/>
          <p:cNvSpPr/>
          <p:nvPr/>
        </p:nvSpPr>
        <p:spPr>
          <a:xfrm>
            <a:off x="1255713" y="1452563"/>
            <a:ext cx="7546975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 eaLnBrk="1" hangingPunct="1">
              <a:buClrTx/>
              <a:buSzTx/>
            </a:pP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研究交流电路的谐振现象，认识</a:t>
            </a: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RLC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电路的谐振特性</a:t>
            </a:r>
            <a:r>
              <a:rPr 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选频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特性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及应用；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研究电路参数对串联谐振电路的影响</a:t>
            </a:r>
            <a:endParaRPr lang="zh-CN" altLang="en-US" sz="28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grpSp>
        <p:nvGrpSpPr>
          <p:cNvPr id="8199" name="组合 569364"/>
          <p:cNvGrpSpPr/>
          <p:nvPr/>
        </p:nvGrpSpPr>
        <p:grpSpPr>
          <a:xfrm>
            <a:off x="601663" y="3875088"/>
            <a:ext cx="393700" cy="420687"/>
            <a:chOff x="982" y="214"/>
            <a:chExt cx="759" cy="872"/>
          </a:xfrm>
        </p:grpSpPr>
        <p:sp>
          <p:nvSpPr>
            <p:cNvPr id="8201" name="任意多边形 569365"/>
            <p:cNvSpPr/>
            <p:nvPr/>
          </p:nvSpPr>
          <p:spPr>
            <a:xfrm>
              <a:off x="1214" y="214"/>
              <a:ext cx="299" cy="434"/>
            </a:xfrm>
            <a:custGeom>
              <a:avLst/>
              <a:gdLst>
                <a:gd name="txL" fmla="*/ 0 w 299"/>
                <a:gd name="txT" fmla="*/ 0 h 434"/>
                <a:gd name="txR" fmla="*/ 299 w 299"/>
                <a:gd name="txB" fmla="*/ 434 h 434"/>
              </a:gdLst>
              <a:ahLst/>
              <a:cxnLst>
                <a:cxn ang="0">
                  <a:pos x="174" y="121"/>
                </a:cxn>
                <a:cxn ang="0">
                  <a:pos x="174" y="23"/>
                </a:cxn>
                <a:cxn ang="0">
                  <a:pos x="170" y="9"/>
                </a:cxn>
                <a:cxn ang="0">
                  <a:pos x="165" y="5"/>
                </a:cxn>
                <a:cxn ang="0">
                  <a:pos x="156" y="0"/>
                </a:cxn>
                <a:cxn ang="0">
                  <a:pos x="152" y="0"/>
                </a:cxn>
                <a:cxn ang="0">
                  <a:pos x="143" y="0"/>
                </a:cxn>
                <a:cxn ang="0">
                  <a:pos x="134" y="5"/>
                </a:cxn>
                <a:cxn ang="0">
                  <a:pos x="125" y="9"/>
                </a:cxn>
                <a:cxn ang="0">
                  <a:pos x="125" y="23"/>
                </a:cxn>
                <a:cxn ang="0">
                  <a:pos x="125" y="126"/>
                </a:cxn>
                <a:cxn ang="0">
                  <a:pos x="76" y="99"/>
                </a:cxn>
                <a:cxn ang="0">
                  <a:pos x="67" y="94"/>
                </a:cxn>
                <a:cxn ang="0">
                  <a:pos x="58" y="94"/>
                </a:cxn>
                <a:cxn ang="0">
                  <a:pos x="49" y="99"/>
                </a:cxn>
                <a:cxn ang="0">
                  <a:pos x="45" y="103"/>
                </a:cxn>
                <a:cxn ang="0">
                  <a:pos x="40" y="112"/>
                </a:cxn>
                <a:cxn ang="0">
                  <a:pos x="45" y="117"/>
                </a:cxn>
                <a:cxn ang="0">
                  <a:pos x="45" y="126"/>
                </a:cxn>
                <a:cxn ang="0">
                  <a:pos x="54" y="134"/>
                </a:cxn>
                <a:cxn ang="0">
                  <a:pos x="121" y="170"/>
                </a:cxn>
                <a:cxn ang="0">
                  <a:pos x="121" y="242"/>
                </a:cxn>
                <a:cxn ang="0">
                  <a:pos x="36" y="188"/>
                </a:cxn>
                <a:cxn ang="0">
                  <a:pos x="27" y="184"/>
                </a:cxn>
                <a:cxn ang="0">
                  <a:pos x="18" y="184"/>
                </a:cxn>
                <a:cxn ang="0">
                  <a:pos x="9" y="188"/>
                </a:cxn>
                <a:cxn ang="0">
                  <a:pos x="5" y="193"/>
                </a:cxn>
                <a:cxn ang="0">
                  <a:pos x="0" y="202"/>
                </a:cxn>
                <a:cxn ang="0">
                  <a:pos x="0" y="210"/>
                </a:cxn>
                <a:cxn ang="0">
                  <a:pos x="5" y="219"/>
                </a:cxn>
                <a:cxn ang="0">
                  <a:pos x="14" y="224"/>
                </a:cxn>
                <a:cxn ang="0">
                  <a:pos x="121" y="291"/>
                </a:cxn>
                <a:cxn ang="0">
                  <a:pos x="121" y="434"/>
                </a:cxn>
                <a:cxn ang="0">
                  <a:pos x="174" y="434"/>
                </a:cxn>
                <a:cxn ang="0">
                  <a:pos x="174" y="291"/>
                </a:cxn>
                <a:cxn ang="0">
                  <a:pos x="290" y="224"/>
                </a:cxn>
                <a:cxn ang="0">
                  <a:pos x="295" y="219"/>
                </a:cxn>
                <a:cxn ang="0">
                  <a:pos x="299" y="210"/>
                </a:cxn>
                <a:cxn ang="0">
                  <a:pos x="299" y="202"/>
                </a:cxn>
                <a:cxn ang="0">
                  <a:pos x="299" y="197"/>
                </a:cxn>
                <a:cxn ang="0">
                  <a:pos x="295" y="188"/>
                </a:cxn>
                <a:cxn ang="0">
                  <a:pos x="286" y="184"/>
                </a:cxn>
                <a:cxn ang="0">
                  <a:pos x="277" y="184"/>
                </a:cxn>
                <a:cxn ang="0">
                  <a:pos x="268" y="188"/>
                </a:cxn>
                <a:cxn ang="0">
                  <a:pos x="174" y="237"/>
                </a:cxn>
                <a:cxn ang="0">
                  <a:pos x="174" y="170"/>
                </a:cxn>
                <a:cxn ang="0">
                  <a:pos x="246" y="134"/>
                </a:cxn>
                <a:cxn ang="0">
                  <a:pos x="250" y="130"/>
                </a:cxn>
                <a:cxn ang="0">
                  <a:pos x="255" y="121"/>
                </a:cxn>
                <a:cxn ang="0">
                  <a:pos x="255" y="112"/>
                </a:cxn>
                <a:cxn ang="0">
                  <a:pos x="250" y="108"/>
                </a:cxn>
                <a:cxn ang="0">
                  <a:pos x="246" y="103"/>
                </a:cxn>
                <a:cxn ang="0">
                  <a:pos x="237" y="99"/>
                </a:cxn>
                <a:cxn ang="0">
                  <a:pos x="232" y="99"/>
                </a:cxn>
                <a:cxn ang="0">
                  <a:pos x="223" y="99"/>
                </a:cxn>
                <a:cxn ang="0">
                  <a:pos x="174" y="121"/>
                </a:cxn>
              </a:cxnLst>
              <a:rect l="txL" t="txT" r="txR" b="txB"/>
              <a:pathLst>
                <a:path w="299" h="434">
                  <a:moveTo>
                    <a:pt x="174" y="121"/>
                  </a:moveTo>
                  <a:lnTo>
                    <a:pt x="174" y="23"/>
                  </a:lnTo>
                  <a:lnTo>
                    <a:pt x="170" y="9"/>
                  </a:lnTo>
                  <a:lnTo>
                    <a:pt x="165" y="5"/>
                  </a:lnTo>
                  <a:lnTo>
                    <a:pt x="156" y="0"/>
                  </a:lnTo>
                  <a:lnTo>
                    <a:pt x="152" y="0"/>
                  </a:lnTo>
                  <a:lnTo>
                    <a:pt x="143" y="0"/>
                  </a:lnTo>
                  <a:lnTo>
                    <a:pt x="134" y="5"/>
                  </a:lnTo>
                  <a:lnTo>
                    <a:pt x="125" y="9"/>
                  </a:lnTo>
                  <a:lnTo>
                    <a:pt x="125" y="23"/>
                  </a:lnTo>
                  <a:lnTo>
                    <a:pt x="125" y="126"/>
                  </a:lnTo>
                  <a:lnTo>
                    <a:pt x="76" y="99"/>
                  </a:lnTo>
                  <a:lnTo>
                    <a:pt x="67" y="94"/>
                  </a:lnTo>
                  <a:lnTo>
                    <a:pt x="58" y="94"/>
                  </a:lnTo>
                  <a:lnTo>
                    <a:pt x="49" y="99"/>
                  </a:lnTo>
                  <a:lnTo>
                    <a:pt x="45" y="103"/>
                  </a:lnTo>
                  <a:lnTo>
                    <a:pt x="40" y="112"/>
                  </a:lnTo>
                  <a:lnTo>
                    <a:pt x="45" y="117"/>
                  </a:lnTo>
                  <a:lnTo>
                    <a:pt x="45" y="126"/>
                  </a:lnTo>
                  <a:lnTo>
                    <a:pt x="54" y="134"/>
                  </a:lnTo>
                  <a:lnTo>
                    <a:pt x="121" y="170"/>
                  </a:lnTo>
                  <a:lnTo>
                    <a:pt x="121" y="242"/>
                  </a:lnTo>
                  <a:lnTo>
                    <a:pt x="36" y="188"/>
                  </a:lnTo>
                  <a:lnTo>
                    <a:pt x="27" y="184"/>
                  </a:lnTo>
                  <a:lnTo>
                    <a:pt x="18" y="184"/>
                  </a:lnTo>
                  <a:lnTo>
                    <a:pt x="9" y="188"/>
                  </a:lnTo>
                  <a:lnTo>
                    <a:pt x="5" y="193"/>
                  </a:lnTo>
                  <a:lnTo>
                    <a:pt x="0" y="202"/>
                  </a:lnTo>
                  <a:lnTo>
                    <a:pt x="0" y="210"/>
                  </a:lnTo>
                  <a:lnTo>
                    <a:pt x="5" y="219"/>
                  </a:lnTo>
                  <a:lnTo>
                    <a:pt x="14" y="224"/>
                  </a:lnTo>
                  <a:lnTo>
                    <a:pt x="121" y="291"/>
                  </a:lnTo>
                  <a:lnTo>
                    <a:pt x="121" y="434"/>
                  </a:lnTo>
                  <a:lnTo>
                    <a:pt x="174" y="434"/>
                  </a:lnTo>
                  <a:lnTo>
                    <a:pt x="174" y="291"/>
                  </a:lnTo>
                  <a:lnTo>
                    <a:pt x="290" y="224"/>
                  </a:lnTo>
                  <a:lnTo>
                    <a:pt x="295" y="219"/>
                  </a:lnTo>
                  <a:lnTo>
                    <a:pt x="299" y="210"/>
                  </a:lnTo>
                  <a:lnTo>
                    <a:pt x="299" y="202"/>
                  </a:lnTo>
                  <a:lnTo>
                    <a:pt x="299" y="197"/>
                  </a:lnTo>
                  <a:lnTo>
                    <a:pt x="295" y="188"/>
                  </a:lnTo>
                  <a:lnTo>
                    <a:pt x="286" y="184"/>
                  </a:lnTo>
                  <a:lnTo>
                    <a:pt x="277" y="184"/>
                  </a:lnTo>
                  <a:lnTo>
                    <a:pt x="268" y="188"/>
                  </a:lnTo>
                  <a:lnTo>
                    <a:pt x="174" y="237"/>
                  </a:lnTo>
                  <a:lnTo>
                    <a:pt x="174" y="170"/>
                  </a:lnTo>
                  <a:lnTo>
                    <a:pt x="246" y="134"/>
                  </a:lnTo>
                  <a:lnTo>
                    <a:pt x="250" y="130"/>
                  </a:lnTo>
                  <a:lnTo>
                    <a:pt x="255" y="121"/>
                  </a:lnTo>
                  <a:lnTo>
                    <a:pt x="255" y="112"/>
                  </a:lnTo>
                  <a:lnTo>
                    <a:pt x="250" y="108"/>
                  </a:lnTo>
                  <a:lnTo>
                    <a:pt x="246" y="103"/>
                  </a:lnTo>
                  <a:lnTo>
                    <a:pt x="237" y="99"/>
                  </a:lnTo>
                  <a:lnTo>
                    <a:pt x="232" y="99"/>
                  </a:lnTo>
                  <a:lnTo>
                    <a:pt x="223" y="99"/>
                  </a:lnTo>
                  <a:lnTo>
                    <a:pt x="174" y="121"/>
                  </a:lnTo>
                  <a:close/>
                </a:path>
              </a:pathLst>
            </a:custGeom>
            <a:gradFill rotWithShape="1">
              <a:gsLst>
                <a:gs pos="0">
                  <a:srgbClr val="FFE6F3">
                    <a:alpha val="100000"/>
                  </a:srgbClr>
                </a:gs>
                <a:gs pos="100000">
                  <a:srgbClr val="FF99CC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2" name="任意多边形 569366"/>
            <p:cNvSpPr/>
            <p:nvPr/>
          </p:nvSpPr>
          <p:spPr>
            <a:xfrm>
              <a:off x="982" y="398"/>
              <a:ext cx="393" cy="272"/>
            </a:xfrm>
            <a:custGeom>
              <a:avLst/>
              <a:gdLst>
                <a:gd name="txL" fmla="*/ 0 w 393"/>
                <a:gd name="txT" fmla="*/ 0 h 272"/>
                <a:gd name="txR" fmla="*/ 393 w 393"/>
                <a:gd name="txB" fmla="*/ 272 h 272"/>
              </a:gdLst>
              <a:ahLst/>
              <a:cxnLst>
                <a:cxn ang="0">
                  <a:pos x="121" y="71"/>
                </a:cxn>
                <a:cxn ang="0">
                  <a:pos x="36" y="22"/>
                </a:cxn>
                <a:cxn ang="0">
                  <a:pos x="27" y="18"/>
                </a:cxn>
                <a:cxn ang="0">
                  <a:pos x="18" y="18"/>
                </a:cxn>
                <a:cxn ang="0">
                  <a:pos x="9" y="22"/>
                </a:cxn>
                <a:cxn ang="0">
                  <a:pos x="5" y="31"/>
                </a:cxn>
                <a:cxn ang="0">
                  <a:pos x="0" y="40"/>
                </a:cxn>
                <a:cxn ang="0">
                  <a:pos x="0" y="49"/>
                </a:cxn>
                <a:cxn ang="0">
                  <a:pos x="5" y="58"/>
                </a:cxn>
                <a:cxn ang="0">
                  <a:pos x="9" y="62"/>
                </a:cxn>
                <a:cxn ang="0">
                  <a:pos x="98" y="116"/>
                </a:cxn>
                <a:cxn ang="0">
                  <a:pos x="54" y="143"/>
                </a:cxn>
                <a:cxn ang="0">
                  <a:pos x="45" y="147"/>
                </a:cxn>
                <a:cxn ang="0">
                  <a:pos x="40" y="156"/>
                </a:cxn>
                <a:cxn ang="0">
                  <a:pos x="40" y="165"/>
                </a:cxn>
                <a:cxn ang="0">
                  <a:pos x="40" y="174"/>
                </a:cxn>
                <a:cxn ang="0">
                  <a:pos x="49" y="178"/>
                </a:cxn>
                <a:cxn ang="0">
                  <a:pos x="54" y="183"/>
                </a:cxn>
                <a:cxn ang="0">
                  <a:pos x="63" y="183"/>
                </a:cxn>
                <a:cxn ang="0">
                  <a:pos x="72" y="183"/>
                </a:cxn>
                <a:cxn ang="0">
                  <a:pos x="139" y="143"/>
                </a:cxn>
                <a:cxn ang="0">
                  <a:pos x="197" y="178"/>
                </a:cxn>
                <a:cxn ang="0">
                  <a:pos x="112" y="223"/>
                </a:cxn>
                <a:cxn ang="0">
                  <a:pos x="103" y="232"/>
                </a:cxn>
                <a:cxn ang="0">
                  <a:pos x="98" y="241"/>
                </a:cxn>
                <a:cxn ang="0">
                  <a:pos x="98" y="246"/>
                </a:cxn>
                <a:cxn ang="0">
                  <a:pos x="98" y="254"/>
                </a:cxn>
                <a:cxn ang="0">
                  <a:pos x="103" y="263"/>
                </a:cxn>
                <a:cxn ang="0">
                  <a:pos x="112" y="268"/>
                </a:cxn>
                <a:cxn ang="0">
                  <a:pos x="121" y="268"/>
                </a:cxn>
                <a:cxn ang="0">
                  <a:pos x="130" y="263"/>
                </a:cxn>
                <a:cxn ang="0">
                  <a:pos x="241" y="201"/>
                </a:cxn>
                <a:cxn ang="0">
                  <a:pos x="366" y="272"/>
                </a:cxn>
                <a:cxn ang="0">
                  <a:pos x="393" y="228"/>
                </a:cxn>
                <a:cxn ang="0">
                  <a:pos x="268" y="156"/>
                </a:cxn>
                <a:cxn ang="0">
                  <a:pos x="268" y="22"/>
                </a:cxn>
                <a:cxn ang="0">
                  <a:pos x="268" y="13"/>
                </a:cxn>
                <a:cxn ang="0">
                  <a:pos x="264" y="9"/>
                </a:cxn>
                <a:cxn ang="0">
                  <a:pos x="255" y="4"/>
                </a:cxn>
                <a:cxn ang="0">
                  <a:pos x="250" y="0"/>
                </a:cxn>
                <a:cxn ang="0">
                  <a:pos x="241" y="0"/>
                </a:cxn>
                <a:cxn ang="0">
                  <a:pos x="232" y="4"/>
                </a:cxn>
                <a:cxn ang="0">
                  <a:pos x="228" y="13"/>
                </a:cxn>
                <a:cxn ang="0">
                  <a:pos x="228" y="22"/>
                </a:cxn>
                <a:cxn ang="0">
                  <a:pos x="223" y="129"/>
                </a:cxn>
                <a:cxn ang="0">
                  <a:pos x="165" y="94"/>
                </a:cxn>
                <a:cxn ang="0">
                  <a:pos x="170" y="18"/>
                </a:cxn>
                <a:cxn ang="0">
                  <a:pos x="165" y="9"/>
                </a:cxn>
                <a:cxn ang="0">
                  <a:pos x="161" y="4"/>
                </a:cxn>
                <a:cxn ang="0">
                  <a:pos x="156" y="0"/>
                </a:cxn>
                <a:cxn ang="0">
                  <a:pos x="148" y="0"/>
                </a:cxn>
                <a:cxn ang="0">
                  <a:pos x="139" y="0"/>
                </a:cxn>
                <a:cxn ang="0">
                  <a:pos x="134" y="4"/>
                </a:cxn>
                <a:cxn ang="0">
                  <a:pos x="130" y="9"/>
                </a:cxn>
                <a:cxn ang="0">
                  <a:pos x="125" y="18"/>
                </a:cxn>
                <a:cxn ang="0">
                  <a:pos x="121" y="71"/>
                </a:cxn>
              </a:cxnLst>
              <a:rect l="txL" t="txT" r="txR" b="txB"/>
              <a:pathLst>
                <a:path w="393" h="272">
                  <a:moveTo>
                    <a:pt x="121" y="71"/>
                  </a:moveTo>
                  <a:lnTo>
                    <a:pt x="36" y="22"/>
                  </a:lnTo>
                  <a:lnTo>
                    <a:pt x="27" y="18"/>
                  </a:lnTo>
                  <a:lnTo>
                    <a:pt x="18" y="18"/>
                  </a:lnTo>
                  <a:lnTo>
                    <a:pt x="9" y="22"/>
                  </a:lnTo>
                  <a:lnTo>
                    <a:pt x="5" y="31"/>
                  </a:lnTo>
                  <a:lnTo>
                    <a:pt x="0" y="40"/>
                  </a:lnTo>
                  <a:lnTo>
                    <a:pt x="0" y="49"/>
                  </a:lnTo>
                  <a:lnTo>
                    <a:pt x="5" y="58"/>
                  </a:lnTo>
                  <a:lnTo>
                    <a:pt x="9" y="62"/>
                  </a:lnTo>
                  <a:lnTo>
                    <a:pt x="98" y="116"/>
                  </a:lnTo>
                  <a:lnTo>
                    <a:pt x="54" y="143"/>
                  </a:lnTo>
                  <a:lnTo>
                    <a:pt x="45" y="147"/>
                  </a:lnTo>
                  <a:lnTo>
                    <a:pt x="40" y="156"/>
                  </a:lnTo>
                  <a:lnTo>
                    <a:pt x="40" y="165"/>
                  </a:lnTo>
                  <a:lnTo>
                    <a:pt x="40" y="174"/>
                  </a:lnTo>
                  <a:lnTo>
                    <a:pt x="49" y="178"/>
                  </a:lnTo>
                  <a:lnTo>
                    <a:pt x="54" y="183"/>
                  </a:lnTo>
                  <a:lnTo>
                    <a:pt x="63" y="183"/>
                  </a:lnTo>
                  <a:lnTo>
                    <a:pt x="72" y="183"/>
                  </a:lnTo>
                  <a:lnTo>
                    <a:pt x="139" y="143"/>
                  </a:lnTo>
                  <a:lnTo>
                    <a:pt x="197" y="178"/>
                  </a:lnTo>
                  <a:lnTo>
                    <a:pt x="112" y="223"/>
                  </a:lnTo>
                  <a:lnTo>
                    <a:pt x="103" y="232"/>
                  </a:lnTo>
                  <a:lnTo>
                    <a:pt x="98" y="241"/>
                  </a:lnTo>
                  <a:lnTo>
                    <a:pt x="98" y="246"/>
                  </a:lnTo>
                  <a:lnTo>
                    <a:pt x="98" y="254"/>
                  </a:lnTo>
                  <a:lnTo>
                    <a:pt x="103" y="263"/>
                  </a:lnTo>
                  <a:lnTo>
                    <a:pt x="112" y="268"/>
                  </a:lnTo>
                  <a:lnTo>
                    <a:pt x="121" y="268"/>
                  </a:lnTo>
                  <a:lnTo>
                    <a:pt x="130" y="263"/>
                  </a:lnTo>
                  <a:lnTo>
                    <a:pt x="241" y="201"/>
                  </a:lnTo>
                  <a:lnTo>
                    <a:pt x="366" y="272"/>
                  </a:lnTo>
                  <a:lnTo>
                    <a:pt x="393" y="228"/>
                  </a:lnTo>
                  <a:lnTo>
                    <a:pt x="268" y="156"/>
                  </a:lnTo>
                  <a:lnTo>
                    <a:pt x="268" y="22"/>
                  </a:lnTo>
                  <a:lnTo>
                    <a:pt x="268" y="13"/>
                  </a:lnTo>
                  <a:lnTo>
                    <a:pt x="264" y="9"/>
                  </a:lnTo>
                  <a:lnTo>
                    <a:pt x="255" y="4"/>
                  </a:lnTo>
                  <a:lnTo>
                    <a:pt x="250" y="0"/>
                  </a:lnTo>
                  <a:lnTo>
                    <a:pt x="241" y="0"/>
                  </a:lnTo>
                  <a:lnTo>
                    <a:pt x="232" y="4"/>
                  </a:lnTo>
                  <a:lnTo>
                    <a:pt x="228" y="13"/>
                  </a:lnTo>
                  <a:lnTo>
                    <a:pt x="228" y="22"/>
                  </a:lnTo>
                  <a:lnTo>
                    <a:pt x="223" y="129"/>
                  </a:lnTo>
                  <a:lnTo>
                    <a:pt x="165" y="94"/>
                  </a:lnTo>
                  <a:lnTo>
                    <a:pt x="170" y="18"/>
                  </a:lnTo>
                  <a:lnTo>
                    <a:pt x="165" y="9"/>
                  </a:lnTo>
                  <a:lnTo>
                    <a:pt x="161" y="4"/>
                  </a:lnTo>
                  <a:lnTo>
                    <a:pt x="156" y="0"/>
                  </a:lnTo>
                  <a:lnTo>
                    <a:pt x="148" y="0"/>
                  </a:lnTo>
                  <a:lnTo>
                    <a:pt x="139" y="0"/>
                  </a:lnTo>
                  <a:lnTo>
                    <a:pt x="134" y="4"/>
                  </a:lnTo>
                  <a:lnTo>
                    <a:pt x="130" y="9"/>
                  </a:lnTo>
                  <a:lnTo>
                    <a:pt x="125" y="18"/>
                  </a:lnTo>
                  <a:lnTo>
                    <a:pt x="121" y="71"/>
                  </a:lnTo>
                  <a:close/>
                </a:path>
              </a:pathLst>
            </a:custGeom>
            <a:gradFill rotWithShape="1">
              <a:gsLst>
                <a:gs pos="0">
                  <a:srgbClr val="FFE6F3">
                    <a:alpha val="100000"/>
                  </a:srgbClr>
                </a:gs>
                <a:gs pos="100000">
                  <a:srgbClr val="FF99CC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3" name="任意多边形 569367"/>
            <p:cNvSpPr/>
            <p:nvPr/>
          </p:nvSpPr>
          <p:spPr>
            <a:xfrm>
              <a:off x="982" y="626"/>
              <a:ext cx="393" cy="277"/>
            </a:xfrm>
            <a:custGeom>
              <a:avLst/>
              <a:gdLst>
                <a:gd name="txL" fmla="*/ 0 w 393"/>
                <a:gd name="txT" fmla="*/ 0 h 277"/>
                <a:gd name="txR" fmla="*/ 393 w 393"/>
                <a:gd name="txB" fmla="*/ 277 h 277"/>
              </a:gdLst>
              <a:ahLst/>
              <a:cxnLst>
                <a:cxn ang="0">
                  <a:pos x="98" y="156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23"/>
                </a:cxn>
                <a:cxn ang="0">
                  <a:pos x="0" y="228"/>
                </a:cxn>
                <a:cxn ang="0">
                  <a:pos x="0" y="237"/>
                </a:cxn>
                <a:cxn ang="0">
                  <a:pos x="9" y="246"/>
                </a:cxn>
                <a:cxn ang="0">
                  <a:pos x="14" y="250"/>
                </a:cxn>
                <a:cxn ang="0">
                  <a:pos x="23" y="250"/>
                </a:cxn>
                <a:cxn ang="0">
                  <a:pos x="36" y="250"/>
                </a:cxn>
                <a:cxn ang="0">
                  <a:pos x="125" y="196"/>
                </a:cxn>
                <a:cxn ang="0">
                  <a:pos x="125" y="250"/>
                </a:cxn>
                <a:cxn ang="0">
                  <a:pos x="125" y="263"/>
                </a:cxn>
                <a:cxn ang="0">
                  <a:pos x="130" y="268"/>
                </a:cxn>
                <a:cxn ang="0">
                  <a:pos x="139" y="272"/>
                </a:cxn>
                <a:cxn ang="0">
                  <a:pos x="143" y="277"/>
                </a:cxn>
                <a:cxn ang="0">
                  <a:pos x="152" y="277"/>
                </a:cxn>
                <a:cxn ang="0">
                  <a:pos x="161" y="272"/>
                </a:cxn>
                <a:cxn ang="0">
                  <a:pos x="165" y="263"/>
                </a:cxn>
                <a:cxn ang="0">
                  <a:pos x="165" y="254"/>
                </a:cxn>
                <a:cxn ang="0">
                  <a:pos x="165" y="178"/>
                </a:cxn>
                <a:cxn ang="0">
                  <a:pos x="223" y="143"/>
                </a:cxn>
                <a:cxn ang="0">
                  <a:pos x="223" y="241"/>
                </a:cxn>
                <a:cxn ang="0">
                  <a:pos x="223" y="250"/>
                </a:cxn>
                <a:cxn ang="0">
                  <a:pos x="228" y="259"/>
                </a:cxn>
                <a:cxn ang="0">
                  <a:pos x="237" y="263"/>
                </a:cxn>
                <a:cxn ang="0">
                  <a:pos x="246" y="268"/>
                </a:cxn>
                <a:cxn ang="0">
                  <a:pos x="255" y="268"/>
                </a:cxn>
                <a:cxn ang="0">
                  <a:pos x="259" y="263"/>
                </a:cxn>
                <a:cxn ang="0">
                  <a:pos x="264" y="254"/>
                </a:cxn>
                <a:cxn ang="0">
                  <a:pos x="268" y="246"/>
                </a:cxn>
                <a:cxn ang="0">
                  <a:pos x="268" y="116"/>
                </a:cxn>
                <a:cxn ang="0">
                  <a:pos x="393" y="44"/>
                </a:cxn>
                <a:cxn ang="0">
                  <a:pos x="366" y="0"/>
                </a:cxn>
                <a:cxn ang="0">
                  <a:pos x="241" y="71"/>
                </a:cxn>
                <a:cxn ang="0">
                  <a:pos x="125" y="4"/>
                </a:cxn>
                <a:cxn ang="0">
                  <a:pos x="121" y="0"/>
                </a:cxn>
                <a:cxn ang="0">
                  <a:pos x="112" y="0"/>
                </a:cxn>
                <a:cxn ang="0">
                  <a:pos x="103" y="4"/>
                </a:cxn>
                <a:cxn ang="0">
                  <a:pos x="98" y="9"/>
                </a:cxn>
                <a:cxn ang="0">
                  <a:pos x="94" y="18"/>
                </a:cxn>
                <a:cxn ang="0">
                  <a:pos x="94" y="26"/>
                </a:cxn>
                <a:cxn ang="0">
                  <a:pos x="98" y="35"/>
                </a:cxn>
                <a:cxn ang="0">
                  <a:pos x="107" y="40"/>
                </a:cxn>
                <a:cxn ang="0">
                  <a:pos x="197" y="98"/>
                </a:cxn>
                <a:cxn ang="0">
                  <a:pos x="139" y="129"/>
                </a:cxn>
                <a:cxn ang="0">
                  <a:pos x="72" y="89"/>
                </a:cxn>
                <a:cxn ang="0">
                  <a:pos x="63" y="85"/>
                </a:cxn>
                <a:cxn ang="0">
                  <a:pos x="58" y="85"/>
                </a:cxn>
                <a:cxn ang="0">
                  <a:pos x="49" y="89"/>
                </a:cxn>
                <a:cxn ang="0">
                  <a:pos x="45" y="98"/>
                </a:cxn>
                <a:cxn ang="0">
                  <a:pos x="45" y="102"/>
                </a:cxn>
                <a:cxn ang="0">
                  <a:pos x="45" y="111"/>
                </a:cxn>
                <a:cxn ang="0">
                  <a:pos x="45" y="120"/>
                </a:cxn>
                <a:cxn ang="0">
                  <a:pos x="54" y="125"/>
                </a:cxn>
                <a:cxn ang="0">
                  <a:pos x="98" y="156"/>
                </a:cxn>
              </a:cxnLst>
              <a:rect l="txL" t="txT" r="txR" b="txB"/>
              <a:pathLst>
                <a:path w="393" h="277">
                  <a:moveTo>
                    <a:pt x="98" y="156"/>
                  </a:moveTo>
                  <a:lnTo>
                    <a:pt x="9" y="205"/>
                  </a:lnTo>
                  <a:lnTo>
                    <a:pt x="0" y="214"/>
                  </a:lnTo>
                  <a:lnTo>
                    <a:pt x="0" y="223"/>
                  </a:lnTo>
                  <a:lnTo>
                    <a:pt x="0" y="228"/>
                  </a:lnTo>
                  <a:lnTo>
                    <a:pt x="0" y="237"/>
                  </a:lnTo>
                  <a:lnTo>
                    <a:pt x="9" y="246"/>
                  </a:lnTo>
                  <a:lnTo>
                    <a:pt x="14" y="250"/>
                  </a:lnTo>
                  <a:lnTo>
                    <a:pt x="23" y="250"/>
                  </a:lnTo>
                  <a:lnTo>
                    <a:pt x="36" y="250"/>
                  </a:lnTo>
                  <a:lnTo>
                    <a:pt x="125" y="196"/>
                  </a:lnTo>
                  <a:lnTo>
                    <a:pt x="125" y="250"/>
                  </a:lnTo>
                  <a:lnTo>
                    <a:pt x="125" y="263"/>
                  </a:lnTo>
                  <a:lnTo>
                    <a:pt x="130" y="268"/>
                  </a:lnTo>
                  <a:lnTo>
                    <a:pt x="139" y="272"/>
                  </a:lnTo>
                  <a:lnTo>
                    <a:pt x="143" y="277"/>
                  </a:lnTo>
                  <a:lnTo>
                    <a:pt x="152" y="277"/>
                  </a:lnTo>
                  <a:lnTo>
                    <a:pt x="161" y="272"/>
                  </a:lnTo>
                  <a:lnTo>
                    <a:pt x="165" y="263"/>
                  </a:lnTo>
                  <a:lnTo>
                    <a:pt x="165" y="254"/>
                  </a:lnTo>
                  <a:lnTo>
                    <a:pt x="165" y="178"/>
                  </a:lnTo>
                  <a:lnTo>
                    <a:pt x="223" y="143"/>
                  </a:lnTo>
                  <a:lnTo>
                    <a:pt x="223" y="241"/>
                  </a:lnTo>
                  <a:lnTo>
                    <a:pt x="223" y="250"/>
                  </a:lnTo>
                  <a:lnTo>
                    <a:pt x="228" y="259"/>
                  </a:lnTo>
                  <a:lnTo>
                    <a:pt x="237" y="263"/>
                  </a:lnTo>
                  <a:lnTo>
                    <a:pt x="246" y="268"/>
                  </a:lnTo>
                  <a:lnTo>
                    <a:pt x="255" y="268"/>
                  </a:lnTo>
                  <a:lnTo>
                    <a:pt x="259" y="263"/>
                  </a:lnTo>
                  <a:lnTo>
                    <a:pt x="264" y="254"/>
                  </a:lnTo>
                  <a:lnTo>
                    <a:pt x="268" y="246"/>
                  </a:lnTo>
                  <a:lnTo>
                    <a:pt x="268" y="116"/>
                  </a:lnTo>
                  <a:lnTo>
                    <a:pt x="393" y="44"/>
                  </a:lnTo>
                  <a:lnTo>
                    <a:pt x="366" y="0"/>
                  </a:lnTo>
                  <a:lnTo>
                    <a:pt x="241" y="71"/>
                  </a:lnTo>
                  <a:lnTo>
                    <a:pt x="125" y="4"/>
                  </a:lnTo>
                  <a:lnTo>
                    <a:pt x="121" y="0"/>
                  </a:lnTo>
                  <a:lnTo>
                    <a:pt x="112" y="0"/>
                  </a:lnTo>
                  <a:lnTo>
                    <a:pt x="103" y="4"/>
                  </a:lnTo>
                  <a:lnTo>
                    <a:pt x="98" y="9"/>
                  </a:lnTo>
                  <a:lnTo>
                    <a:pt x="94" y="18"/>
                  </a:lnTo>
                  <a:lnTo>
                    <a:pt x="94" y="26"/>
                  </a:lnTo>
                  <a:lnTo>
                    <a:pt x="98" y="35"/>
                  </a:lnTo>
                  <a:lnTo>
                    <a:pt x="107" y="40"/>
                  </a:lnTo>
                  <a:lnTo>
                    <a:pt x="197" y="98"/>
                  </a:lnTo>
                  <a:lnTo>
                    <a:pt x="139" y="129"/>
                  </a:lnTo>
                  <a:lnTo>
                    <a:pt x="72" y="89"/>
                  </a:lnTo>
                  <a:lnTo>
                    <a:pt x="63" y="85"/>
                  </a:lnTo>
                  <a:lnTo>
                    <a:pt x="58" y="85"/>
                  </a:lnTo>
                  <a:lnTo>
                    <a:pt x="49" y="89"/>
                  </a:lnTo>
                  <a:lnTo>
                    <a:pt x="45" y="98"/>
                  </a:lnTo>
                  <a:lnTo>
                    <a:pt x="45" y="102"/>
                  </a:lnTo>
                  <a:lnTo>
                    <a:pt x="45" y="111"/>
                  </a:lnTo>
                  <a:lnTo>
                    <a:pt x="45" y="120"/>
                  </a:lnTo>
                  <a:lnTo>
                    <a:pt x="54" y="125"/>
                  </a:lnTo>
                  <a:lnTo>
                    <a:pt x="9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FFE6F3">
                    <a:alpha val="100000"/>
                  </a:srgbClr>
                </a:gs>
                <a:gs pos="100000">
                  <a:srgbClr val="FF99CC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4" name="任意多边形 569368"/>
            <p:cNvSpPr/>
            <p:nvPr/>
          </p:nvSpPr>
          <p:spPr>
            <a:xfrm>
              <a:off x="1210" y="648"/>
              <a:ext cx="299" cy="438"/>
            </a:xfrm>
            <a:custGeom>
              <a:avLst/>
              <a:gdLst>
                <a:gd name="txL" fmla="*/ 0 w 299"/>
                <a:gd name="txT" fmla="*/ 0 h 438"/>
                <a:gd name="txR" fmla="*/ 299 w 299"/>
                <a:gd name="txB" fmla="*/ 438 h 438"/>
              </a:gdLst>
              <a:ahLst/>
              <a:cxnLst>
                <a:cxn ang="0">
                  <a:pos x="125" y="313"/>
                </a:cxn>
                <a:cxn ang="0">
                  <a:pos x="125" y="411"/>
                </a:cxn>
                <a:cxn ang="0">
                  <a:pos x="129" y="425"/>
                </a:cxn>
                <a:cxn ang="0">
                  <a:pos x="134" y="429"/>
                </a:cxn>
                <a:cxn ang="0">
                  <a:pos x="143" y="434"/>
                </a:cxn>
                <a:cxn ang="0">
                  <a:pos x="147" y="438"/>
                </a:cxn>
                <a:cxn ang="0">
                  <a:pos x="156" y="434"/>
                </a:cxn>
                <a:cxn ang="0">
                  <a:pos x="165" y="429"/>
                </a:cxn>
                <a:cxn ang="0">
                  <a:pos x="174" y="425"/>
                </a:cxn>
                <a:cxn ang="0">
                  <a:pos x="174" y="411"/>
                </a:cxn>
                <a:cxn ang="0">
                  <a:pos x="174" y="308"/>
                </a:cxn>
                <a:cxn ang="0">
                  <a:pos x="223" y="335"/>
                </a:cxn>
                <a:cxn ang="0">
                  <a:pos x="232" y="340"/>
                </a:cxn>
                <a:cxn ang="0">
                  <a:pos x="241" y="340"/>
                </a:cxn>
                <a:cxn ang="0">
                  <a:pos x="250" y="335"/>
                </a:cxn>
                <a:cxn ang="0">
                  <a:pos x="254" y="331"/>
                </a:cxn>
                <a:cxn ang="0">
                  <a:pos x="254" y="322"/>
                </a:cxn>
                <a:cxn ang="0">
                  <a:pos x="254" y="317"/>
                </a:cxn>
                <a:cxn ang="0">
                  <a:pos x="254" y="308"/>
                </a:cxn>
                <a:cxn ang="0">
                  <a:pos x="245" y="300"/>
                </a:cxn>
                <a:cxn ang="0">
                  <a:pos x="178" y="264"/>
                </a:cxn>
                <a:cxn ang="0">
                  <a:pos x="178" y="192"/>
                </a:cxn>
                <a:cxn ang="0">
                  <a:pos x="263" y="246"/>
                </a:cxn>
                <a:cxn ang="0">
                  <a:pos x="272" y="250"/>
                </a:cxn>
                <a:cxn ang="0">
                  <a:pos x="281" y="250"/>
                </a:cxn>
                <a:cxn ang="0">
                  <a:pos x="290" y="246"/>
                </a:cxn>
                <a:cxn ang="0">
                  <a:pos x="294" y="241"/>
                </a:cxn>
                <a:cxn ang="0">
                  <a:pos x="299" y="232"/>
                </a:cxn>
                <a:cxn ang="0">
                  <a:pos x="299" y="224"/>
                </a:cxn>
                <a:cxn ang="0">
                  <a:pos x="294" y="215"/>
                </a:cxn>
                <a:cxn ang="0">
                  <a:pos x="285" y="210"/>
                </a:cxn>
                <a:cxn ang="0">
                  <a:pos x="178" y="143"/>
                </a:cxn>
                <a:cxn ang="0">
                  <a:pos x="178" y="0"/>
                </a:cxn>
                <a:cxn ang="0">
                  <a:pos x="125" y="0"/>
                </a:cxn>
                <a:cxn ang="0">
                  <a:pos x="125" y="143"/>
                </a:cxn>
                <a:cxn ang="0">
                  <a:pos x="9" y="210"/>
                </a:cxn>
                <a:cxn ang="0">
                  <a:pos x="4" y="215"/>
                </a:cxn>
                <a:cxn ang="0">
                  <a:pos x="0" y="224"/>
                </a:cxn>
                <a:cxn ang="0">
                  <a:pos x="0" y="232"/>
                </a:cxn>
                <a:cxn ang="0">
                  <a:pos x="0" y="237"/>
                </a:cxn>
                <a:cxn ang="0">
                  <a:pos x="4" y="246"/>
                </a:cxn>
                <a:cxn ang="0">
                  <a:pos x="13" y="250"/>
                </a:cxn>
                <a:cxn ang="0">
                  <a:pos x="22" y="250"/>
                </a:cxn>
                <a:cxn ang="0">
                  <a:pos x="31" y="246"/>
                </a:cxn>
                <a:cxn ang="0">
                  <a:pos x="125" y="197"/>
                </a:cxn>
                <a:cxn ang="0">
                  <a:pos x="125" y="264"/>
                </a:cxn>
                <a:cxn ang="0">
                  <a:pos x="53" y="300"/>
                </a:cxn>
                <a:cxn ang="0">
                  <a:pos x="49" y="304"/>
                </a:cxn>
                <a:cxn ang="0">
                  <a:pos x="44" y="313"/>
                </a:cxn>
                <a:cxn ang="0">
                  <a:pos x="44" y="322"/>
                </a:cxn>
                <a:cxn ang="0">
                  <a:pos x="49" y="326"/>
                </a:cxn>
                <a:cxn ang="0">
                  <a:pos x="53" y="331"/>
                </a:cxn>
                <a:cxn ang="0">
                  <a:pos x="62" y="335"/>
                </a:cxn>
                <a:cxn ang="0">
                  <a:pos x="67" y="335"/>
                </a:cxn>
                <a:cxn ang="0">
                  <a:pos x="76" y="335"/>
                </a:cxn>
                <a:cxn ang="0">
                  <a:pos x="125" y="313"/>
                </a:cxn>
              </a:cxnLst>
              <a:rect l="txL" t="txT" r="txR" b="txB"/>
              <a:pathLst>
                <a:path w="299" h="438">
                  <a:moveTo>
                    <a:pt x="125" y="313"/>
                  </a:moveTo>
                  <a:lnTo>
                    <a:pt x="125" y="411"/>
                  </a:lnTo>
                  <a:lnTo>
                    <a:pt x="129" y="425"/>
                  </a:lnTo>
                  <a:lnTo>
                    <a:pt x="134" y="429"/>
                  </a:lnTo>
                  <a:lnTo>
                    <a:pt x="143" y="434"/>
                  </a:lnTo>
                  <a:lnTo>
                    <a:pt x="147" y="438"/>
                  </a:lnTo>
                  <a:lnTo>
                    <a:pt x="156" y="434"/>
                  </a:lnTo>
                  <a:lnTo>
                    <a:pt x="165" y="429"/>
                  </a:lnTo>
                  <a:lnTo>
                    <a:pt x="174" y="425"/>
                  </a:lnTo>
                  <a:lnTo>
                    <a:pt x="174" y="411"/>
                  </a:lnTo>
                  <a:lnTo>
                    <a:pt x="174" y="308"/>
                  </a:lnTo>
                  <a:lnTo>
                    <a:pt x="223" y="335"/>
                  </a:lnTo>
                  <a:lnTo>
                    <a:pt x="232" y="340"/>
                  </a:lnTo>
                  <a:lnTo>
                    <a:pt x="241" y="340"/>
                  </a:lnTo>
                  <a:lnTo>
                    <a:pt x="250" y="335"/>
                  </a:lnTo>
                  <a:lnTo>
                    <a:pt x="254" y="331"/>
                  </a:lnTo>
                  <a:lnTo>
                    <a:pt x="254" y="322"/>
                  </a:lnTo>
                  <a:lnTo>
                    <a:pt x="254" y="317"/>
                  </a:lnTo>
                  <a:lnTo>
                    <a:pt x="254" y="308"/>
                  </a:lnTo>
                  <a:lnTo>
                    <a:pt x="245" y="300"/>
                  </a:lnTo>
                  <a:lnTo>
                    <a:pt x="178" y="264"/>
                  </a:lnTo>
                  <a:lnTo>
                    <a:pt x="178" y="192"/>
                  </a:lnTo>
                  <a:lnTo>
                    <a:pt x="263" y="246"/>
                  </a:lnTo>
                  <a:lnTo>
                    <a:pt x="272" y="250"/>
                  </a:lnTo>
                  <a:lnTo>
                    <a:pt x="281" y="250"/>
                  </a:lnTo>
                  <a:lnTo>
                    <a:pt x="290" y="246"/>
                  </a:lnTo>
                  <a:lnTo>
                    <a:pt x="294" y="241"/>
                  </a:lnTo>
                  <a:lnTo>
                    <a:pt x="299" y="232"/>
                  </a:lnTo>
                  <a:lnTo>
                    <a:pt x="299" y="224"/>
                  </a:lnTo>
                  <a:lnTo>
                    <a:pt x="294" y="215"/>
                  </a:lnTo>
                  <a:lnTo>
                    <a:pt x="285" y="210"/>
                  </a:lnTo>
                  <a:lnTo>
                    <a:pt x="178" y="143"/>
                  </a:lnTo>
                  <a:lnTo>
                    <a:pt x="17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9" y="210"/>
                  </a:lnTo>
                  <a:lnTo>
                    <a:pt x="4" y="215"/>
                  </a:lnTo>
                  <a:lnTo>
                    <a:pt x="0" y="224"/>
                  </a:lnTo>
                  <a:lnTo>
                    <a:pt x="0" y="232"/>
                  </a:lnTo>
                  <a:lnTo>
                    <a:pt x="0" y="237"/>
                  </a:lnTo>
                  <a:lnTo>
                    <a:pt x="4" y="246"/>
                  </a:lnTo>
                  <a:lnTo>
                    <a:pt x="13" y="250"/>
                  </a:lnTo>
                  <a:lnTo>
                    <a:pt x="22" y="250"/>
                  </a:lnTo>
                  <a:lnTo>
                    <a:pt x="31" y="246"/>
                  </a:lnTo>
                  <a:lnTo>
                    <a:pt x="125" y="197"/>
                  </a:lnTo>
                  <a:lnTo>
                    <a:pt x="125" y="264"/>
                  </a:lnTo>
                  <a:lnTo>
                    <a:pt x="53" y="300"/>
                  </a:lnTo>
                  <a:lnTo>
                    <a:pt x="49" y="304"/>
                  </a:lnTo>
                  <a:lnTo>
                    <a:pt x="44" y="313"/>
                  </a:lnTo>
                  <a:lnTo>
                    <a:pt x="44" y="322"/>
                  </a:lnTo>
                  <a:lnTo>
                    <a:pt x="49" y="326"/>
                  </a:lnTo>
                  <a:lnTo>
                    <a:pt x="53" y="331"/>
                  </a:lnTo>
                  <a:lnTo>
                    <a:pt x="62" y="335"/>
                  </a:lnTo>
                  <a:lnTo>
                    <a:pt x="67" y="335"/>
                  </a:lnTo>
                  <a:lnTo>
                    <a:pt x="76" y="335"/>
                  </a:lnTo>
                  <a:lnTo>
                    <a:pt x="125" y="313"/>
                  </a:lnTo>
                  <a:close/>
                </a:path>
              </a:pathLst>
            </a:custGeom>
            <a:gradFill rotWithShape="1">
              <a:gsLst>
                <a:gs pos="0">
                  <a:srgbClr val="FFE6F3">
                    <a:alpha val="100000"/>
                  </a:srgbClr>
                </a:gs>
                <a:gs pos="100000">
                  <a:srgbClr val="FF99CC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5" name="任意多边形 569369"/>
            <p:cNvSpPr/>
            <p:nvPr/>
          </p:nvSpPr>
          <p:spPr>
            <a:xfrm>
              <a:off x="1348" y="626"/>
              <a:ext cx="393" cy="272"/>
            </a:xfrm>
            <a:custGeom>
              <a:avLst/>
              <a:gdLst>
                <a:gd name="txL" fmla="*/ 0 w 393"/>
                <a:gd name="txT" fmla="*/ 0 h 272"/>
                <a:gd name="txR" fmla="*/ 393 w 393"/>
                <a:gd name="txB" fmla="*/ 272 h 272"/>
              </a:gdLst>
              <a:ahLst/>
              <a:cxnLst>
                <a:cxn ang="0">
                  <a:pos x="272" y="201"/>
                </a:cxn>
                <a:cxn ang="0">
                  <a:pos x="357" y="250"/>
                </a:cxn>
                <a:cxn ang="0">
                  <a:pos x="366" y="254"/>
                </a:cxn>
                <a:cxn ang="0">
                  <a:pos x="375" y="254"/>
                </a:cxn>
                <a:cxn ang="0">
                  <a:pos x="384" y="250"/>
                </a:cxn>
                <a:cxn ang="0">
                  <a:pos x="388" y="241"/>
                </a:cxn>
                <a:cxn ang="0">
                  <a:pos x="393" y="232"/>
                </a:cxn>
                <a:cxn ang="0">
                  <a:pos x="393" y="223"/>
                </a:cxn>
                <a:cxn ang="0">
                  <a:pos x="388" y="214"/>
                </a:cxn>
                <a:cxn ang="0">
                  <a:pos x="384" y="210"/>
                </a:cxn>
                <a:cxn ang="0">
                  <a:pos x="295" y="156"/>
                </a:cxn>
                <a:cxn ang="0">
                  <a:pos x="339" y="129"/>
                </a:cxn>
                <a:cxn ang="0">
                  <a:pos x="348" y="125"/>
                </a:cxn>
                <a:cxn ang="0">
                  <a:pos x="353" y="116"/>
                </a:cxn>
                <a:cxn ang="0">
                  <a:pos x="353" y="107"/>
                </a:cxn>
                <a:cxn ang="0">
                  <a:pos x="353" y="98"/>
                </a:cxn>
                <a:cxn ang="0">
                  <a:pos x="344" y="94"/>
                </a:cxn>
                <a:cxn ang="0">
                  <a:pos x="339" y="89"/>
                </a:cxn>
                <a:cxn ang="0">
                  <a:pos x="330" y="89"/>
                </a:cxn>
                <a:cxn ang="0">
                  <a:pos x="321" y="89"/>
                </a:cxn>
                <a:cxn ang="0">
                  <a:pos x="254" y="129"/>
                </a:cxn>
                <a:cxn ang="0">
                  <a:pos x="196" y="94"/>
                </a:cxn>
                <a:cxn ang="0">
                  <a:pos x="281" y="49"/>
                </a:cxn>
                <a:cxn ang="0">
                  <a:pos x="290" y="40"/>
                </a:cxn>
                <a:cxn ang="0">
                  <a:pos x="295" y="31"/>
                </a:cxn>
                <a:cxn ang="0">
                  <a:pos x="295" y="26"/>
                </a:cxn>
                <a:cxn ang="0">
                  <a:pos x="295" y="18"/>
                </a:cxn>
                <a:cxn ang="0">
                  <a:pos x="290" y="9"/>
                </a:cxn>
                <a:cxn ang="0">
                  <a:pos x="281" y="4"/>
                </a:cxn>
                <a:cxn ang="0">
                  <a:pos x="272" y="4"/>
                </a:cxn>
                <a:cxn ang="0">
                  <a:pos x="263" y="9"/>
                </a:cxn>
                <a:cxn ang="0">
                  <a:pos x="152" y="71"/>
                </a:cxn>
                <a:cxn ang="0">
                  <a:pos x="27" y="0"/>
                </a:cxn>
                <a:cxn ang="0">
                  <a:pos x="0" y="44"/>
                </a:cxn>
                <a:cxn ang="0">
                  <a:pos x="125" y="116"/>
                </a:cxn>
                <a:cxn ang="0">
                  <a:pos x="125" y="250"/>
                </a:cxn>
                <a:cxn ang="0">
                  <a:pos x="125" y="259"/>
                </a:cxn>
                <a:cxn ang="0">
                  <a:pos x="129" y="263"/>
                </a:cxn>
                <a:cxn ang="0">
                  <a:pos x="138" y="268"/>
                </a:cxn>
                <a:cxn ang="0">
                  <a:pos x="143" y="272"/>
                </a:cxn>
                <a:cxn ang="0">
                  <a:pos x="152" y="272"/>
                </a:cxn>
                <a:cxn ang="0">
                  <a:pos x="161" y="268"/>
                </a:cxn>
                <a:cxn ang="0">
                  <a:pos x="165" y="259"/>
                </a:cxn>
                <a:cxn ang="0">
                  <a:pos x="165" y="250"/>
                </a:cxn>
                <a:cxn ang="0">
                  <a:pos x="170" y="143"/>
                </a:cxn>
                <a:cxn ang="0">
                  <a:pos x="228" y="178"/>
                </a:cxn>
                <a:cxn ang="0">
                  <a:pos x="223" y="254"/>
                </a:cxn>
                <a:cxn ang="0">
                  <a:pos x="228" y="263"/>
                </a:cxn>
                <a:cxn ang="0">
                  <a:pos x="232" y="268"/>
                </a:cxn>
                <a:cxn ang="0">
                  <a:pos x="237" y="272"/>
                </a:cxn>
                <a:cxn ang="0">
                  <a:pos x="245" y="272"/>
                </a:cxn>
                <a:cxn ang="0">
                  <a:pos x="254" y="272"/>
                </a:cxn>
                <a:cxn ang="0">
                  <a:pos x="259" y="268"/>
                </a:cxn>
                <a:cxn ang="0">
                  <a:pos x="263" y="263"/>
                </a:cxn>
                <a:cxn ang="0">
                  <a:pos x="268" y="254"/>
                </a:cxn>
                <a:cxn ang="0">
                  <a:pos x="272" y="201"/>
                </a:cxn>
              </a:cxnLst>
              <a:rect l="txL" t="txT" r="txR" b="txB"/>
              <a:pathLst>
                <a:path w="393" h="272">
                  <a:moveTo>
                    <a:pt x="272" y="201"/>
                  </a:moveTo>
                  <a:lnTo>
                    <a:pt x="357" y="250"/>
                  </a:lnTo>
                  <a:lnTo>
                    <a:pt x="366" y="254"/>
                  </a:lnTo>
                  <a:lnTo>
                    <a:pt x="375" y="254"/>
                  </a:lnTo>
                  <a:lnTo>
                    <a:pt x="384" y="250"/>
                  </a:lnTo>
                  <a:lnTo>
                    <a:pt x="388" y="241"/>
                  </a:lnTo>
                  <a:lnTo>
                    <a:pt x="393" y="232"/>
                  </a:lnTo>
                  <a:lnTo>
                    <a:pt x="393" y="223"/>
                  </a:lnTo>
                  <a:lnTo>
                    <a:pt x="388" y="214"/>
                  </a:lnTo>
                  <a:lnTo>
                    <a:pt x="384" y="210"/>
                  </a:lnTo>
                  <a:lnTo>
                    <a:pt x="295" y="156"/>
                  </a:lnTo>
                  <a:lnTo>
                    <a:pt x="339" y="129"/>
                  </a:lnTo>
                  <a:lnTo>
                    <a:pt x="348" y="125"/>
                  </a:lnTo>
                  <a:lnTo>
                    <a:pt x="353" y="116"/>
                  </a:lnTo>
                  <a:lnTo>
                    <a:pt x="353" y="107"/>
                  </a:lnTo>
                  <a:lnTo>
                    <a:pt x="353" y="98"/>
                  </a:lnTo>
                  <a:lnTo>
                    <a:pt x="344" y="94"/>
                  </a:lnTo>
                  <a:lnTo>
                    <a:pt x="339" y="89"/>
                  </a:lnTo>
                  <a:lnTo>
                    <a:pt x="330" y="89"/>
                  </a:lnTo>
                  <a:lnTo>
                    <a:pt x="321" y="89"/>
                  </a:lnTo>
                  <a:lnTo>
                    <a:pt x="254" y="129"/>
                  </a:lnTo>
                  <a:lnTo>
                    <a:pt x="196" y="94"/>
                  </a:lnTo>
                  <a:lnTo>
                    <a:pt x="281" y="49"/>
                  </a:lnTo>
                  <a:lnTo>
                    <a:pt x="290" y="40"/>
                  </a:lnTo>
                  <a:lnTo>
                    <a:pt x="295" y="31"/>
                  </a:lnTo>
                  <a:lnTo>
                    <a:pt x="295" y="26"/>
                  </a:lnTo>
                  <a:lnTo>
                    <a:pt x="295" y="18"/>
                  </a:lnTo>
                  <a:lnTo>
                    <a:pt x="290" y="9"/>
                  </a:lnTo>
                  <a:lnTo>
                    <a:pt x="281" y="4"/>
                  </a:lnTo>
                  <a:lnTo>
                    <a:pt x="272" y="4"/>
                  </a:lnTo>
                  <a:lnTo>
                    <a:pt x="263" y="9"/>
                  </a:lnTo>
                  <a:lnTo>
                    <a:pt x="152" y="71"/>
                  </a:lnTo>
                  <a:lnTo>
                    <a:pt x="27" y="0"/>
                  </a:lnTo>
                  <a:lnTo>
                    <a:pt x="0" y="44"/>
                  </a:lnTo>
                  <a:lnTo>
                    <a:pt x="125" y="116"/>
                  </a:lnTo>
                  <a:lnTo>
                    <a:pt x="125" y="250"/>
                  </a:lnTo>
                  <a:lnTo>
                    <a:pt x="125" y="259"/>
                  </a:lnTo>
                  <a:lnTo>
                    <a:pt x="129" y="263"/>
                  </a:lnTo>
                  <a:lnTo>
                    <a:pt x="138" y="268"/>
                  </a:lnTo>
                  <a:lnTo>
                    <a:pt x="143" y="272"/>
                  </a:lnTo>
                  <a:lnTo>
                    <a:pt x="152" y="272"/>
                  </a:lnTo>
                  <a:lnTo>
                    <a:pt x="161" y="268"/>
                  </a:lnTo>
                  <a:lnTo>
                    <a:pt x="165" y="259"/>
                  </a:lnTo>
                  <a:lnTo>
                    <a:pt x="165" y="250"/>
                  </a:lnTo>
                  <a:lnTo>
                    <a:pt x="170" y="143"/>
                  </a:lnTo>
                  <a:lnTo>
                    <a:pt x="228" y="178"/>
                  </a:lnTo>
                  <a:lnTo>
                    <a:pt x="223" y="254"/>
                  </a:lnTo>
                  <a:lnTo>
                    <a:pt x="228" y="263"/>
                  </a:lnTo>
                  <a:lnTo>
                    <a:pt x="232" y="268"/>
                  </a:lnTo>
                  <a:lnTo>
                    <a:pt x="237" y="272"/>
                  </a:lnTo>
                  <a:lnTo>
                    <a:pt x="245" y="272"/>
                  </a:lnTo>
                  <a:lnTo>
                    <a:pt x="254" y="272"/>
                  </a:lnTo>
                  <a:lnTo>
                    <a:pt x="259" y="268"/>
                  </a:lnTo>
                  <a:lnTo>
                    <a:pt x="263" y="263"/>
                  </a:lnTo>
                  <a:lnTo>
                    <a:pt x="268" y="254"/>
                  </a:lnTo>
                  <a:lnTo>
                    <a:pt x="272" y="201"/>
                  </a:lnTo>
                  <a:close/>
                </a:path>
              </a:pathLst>
            </a:custGeom>
            <a:gradFill rotWithShape="1">
              <a:gsLst>
                <a:gs pos="0">
                  <a:srgbClr val="FFE6F3">
                    <a:alpha val="100000"/>
                  </a:srgbClr>
                </a:gs>
                <a:gs pos="100000">
                  <a:srgbClr val="FF99CC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6" name="任意多边形 569370"/>
            <p:cNvSpPr/>
            <p:nvPr/>
          </p:nvSpPr>
          <p:spPr>
            <a:xfrm>
              <a:off x="1348" y="393"/>
              <a:ext cx="393" cy="277"/>
            </a:xfrm>
            <a:custGeom>
              <a:avLst/>
              <a:gdLst>
                <a:gd name="txL" fmla="*/ 0 w 393"/>
                <a:gd name="txT" fmla="*/ 0 h 277"/>
                <a:gd name="txR" fmla="*/ 393 w 393"/>
                <a:gd name="txB" fmla="*/ 277 h 277"/>
              </a:gdLst>
              <a:ahLst/>
              <a:cxnLst>
                <a:cxn ang="0">
                  <a:pos x="295" y="121"/>
                </a:cxn>
                <a:cxn ang="0">
                  <a:pos x="384" y="72"/>
                </a:cxn>
                <a:cxn ang="0">
                  <a:pos x="393" y="63"/>
                </a:cxn>
                <a:cxn ang="0">
                  <a:pos x="393" y="54"/>
                </a:cxn>
                <a:cxn ang="0">
                  <a:pos x="393" y="49"/>
                </a:cxn>
                <a:cxn ang="0">
                  <a:pos x="393" y="40"/>
                </a:cxn>
                <a:cxn ang="0">
                  <a:pos x="384" y="31"/>
                </a:cxn>
                <a:cxn ang="0">
                  <a:pos x="379" y="27"/>
                </a:cxn>
                <a:cxn ang="0">
                  <a:pos x="370" y="27"/>
                </a:cxn>
                <a:cxn ang="0">
                  <a:pos x="357" y="27"/>
                </a:cxn>
                <a:cxn ang="0">
                  <a:pos x="268" y="81"/>
                </a:cxn>
                <a:cxn ang="0">
                  <a:pos x="268" y="27"/>
                </a:cxn>
                <a:cxn ang="0">
                  <a:pos x="268" y="14"/>
                </a:cxn>
                <a:cxn ang="0">
                  <a:pos x="263" y="9"/>
                </a:cxn>
                <a:cxn ang="0">
                  <a:pos x="254" y="5"/>
                </a:cxn>
                <a:cxn ang="0">
                  <a:pos x="250" y="0"/>
                </a:cxn>
                <a:cxn ang="0">
                  <a:pos x="241" y="5"/>
                </a:cxn>
                <a:cxn ang="0">
                  <a:pos x="232" y="5"/>
                </a:cxn>
                <a:cxn ang="0">
                  <a:pos x="228" y="14"/>
                </a:cxn>
                <a:cxn ang="0">
                  <a:pos x="228" y="23"/>
                </a:cxn>
                <a:cxn ang="0">
                  <a:pos x="228" y="99"/>
                </a:cxn>
                <a:cxn ang="0">
                  <a:pos x="170" y="134"/>
                </a:cxn>
                <a:cxn ang="0">
                  <a:pos x="170" y="36"/>
                </a:cxn>
                <a:cxn ang="0">
                  <a:pos x="170" y="27"/>
                </a:cxn>
                <a:cxn ang="0">
                  <a:pos x="165" y="18"/>
                </a:cxn>
                <a:cxn ang="0">
                  <a:pos x="156" y="14"/>
                </a:cxn>
                <a:cxn ang="0">
                  <a:pos x="147" y="9"/>
                </a:cxn>
                <a:cxn ang="0">
                  <a:pos x="138" y="9"/>
                </a:cxn>
                <a:cxn ang="0">
                  <a:pos x="134" y="14"/>
                </a:cxn>
                <a:cxn ang="0">
                  <a:pos x="129" y="23"/>
                </a:cxn>
                <a:cxn ang="0">
                  <a:pos x="125" y="31"/>
                </a:cxn>
                <a:cxn ang="0">
                  <a:pos x="125" y="161"/>
                </a:cxn>
                <a:cxn ang="0">
                  <a:pos x="0" y="233"/>
                </a:cxn>
                <a:cxn ang="0">
                  <a:pos x="27" y="277"/>
                </a:cxn>
                <a:cxn ang="0">
                  <a:pos x="152" y="206"/>
                </a:cxn>
                <a:cxn ang="0">
                  <a:pos x="268" y="273"/>
                </a:cxn>
                <a:cxn ang="0">
                  <a:pos x="272" y="277"/>
                </a:cxn>
                <a:cxn ang="0">
                  <a:pos x="281" y="277"/>
                </a:cxn>
                <a:cxn ang="0">
                  <a:pos x="290" y="273"/>
                </a:cxn>
                <a:cxn ang="0">
                  <a:pos x="295" y="268"/>
                </a:cxn>
                <a:cxn ang="0">
                  <a:pos x="299" y="259"/>
                </a:cxn>
                <a:cxn ang="0">
                  <a:pos x="299" y="251"/>
                </a:cxn>
                <a:cxn ang="0">
                  <a:pos x="295" y="242"/>
                </a:cxn>
                <a:cxn ang="0">
                  <a:pos x="286" y="237"/>
                </a:cxn>
                <a:cxn ang="0">
                  <a:pos x="196" y="179"/>
                </a:cxn>
                <a:cxn ang="0">
                  <a:pos x="254" y="148"/>
                </a:cxn>
                <a:cxn ang="0">
                  <a:pos x="321" y="188"/>
                </a:cxn>
                <a:cxn ang="0">
                  <a:pos x="330" y="192"/>
                </a:cxn>
                <a:cxn ang="0">
                  <a:pos x="335" y="192"/>
                </a:cxn>
                <a:cxn ang="0">
                  <a:pos x="344" y="188"/>
                </a:cxn>
                <a:cxn ang="0">
                  <a:pos x="348" y="179"/>
                </a:cxn>
                <a:cxn ang="0">
                  <a:pos x="348" y="175"/>
                </a:cxn>
                <a:cxn ang="0">
                  <a:pos x="348" y="166"/>
                </a:cxn>
                <a:cxn ang="0">
                  <a:pos x="348" y="157"/>
                </a:cxn>
                <a:cxn ang="0">
                  <a:pos x="339" y="152"/>
                </a:cxn>
                <a:cxn ang="0">
                  <a:pos x="295" y="121"/>
                </a:cxn>
              </a:cxnLst>
              <a:rect l="txL" t="txT" r="txR" b="txB"/>
              <a:pathLst>
                <a:path w="393" h="277">
                  <a:moveTo>
                    <a:pt x="295" y="121"/>
                  </a:moveTo>
                  <a:lnTo>
                    <a:pt x="384" y="72"/>
                  </a:lnTo>
                  <a:lnTo>
                    <a:pt x="393" y="63"/>
                  </a:lnTo>
                  <a:lnTo>
                    <a:pt x="393" y="54"/>
                  </a:lnTo>
                  <a:lnTo>
                    <a:pt x="393" y="49"/>
                  </a:lnTo>
                  <a:lnTo>
                    <a:pt x="393" y="40"/>
                  </a:lnTo>
                  <a:lnTo>
                    <a:pt x="384" y="31"/>
                  </a:lnTo>
                  <a:lnTo>
                    <a:pt x="379" y="27"/>
                  </a:lnTo>
                  <a:lnTo>
                    <a:pt x="370" y="27"/>
                  </a:lnTo>
                  <a:lnTo>
                    <a:pt x="357" y="27"/>
                  </a:lnTo>
                  <a:lnTo>
                    <a:pt x="268" y="81"/>
                  </a:lnTo>
                  <a:lnTo>
                    <a:pt x="268" y="27"/>
                  </a:lnTo>
                  <a:lnTo>
                    <a:pt x="268" y="14"/>
                  </a:lnTo>
                  <a:lnTo>
                    <a:pt x="263" y="9"/>
                  </a:lnTo>
                  <a:lnTo>
                    <a:pt x="254" y="5"/>
                  </a:lnTo>
                  <a:lnTo>
                    <a:pt x="250" y="0"/>
                  </a:lnTo>
                  <a:lnTo>
                    <a:pt x="241" y="5"/>
                  </a:lnTo>
                  <a:lnTo>
                    <a:pt x="232" y="5"/>
                  </a:lnTo>
                  <a:lnTo>
                    <a:pt x="228" y="14"/>
                  </a:lnTo>
                  <a:lnTo>
                    <a:pt x="228" y="23"/>
                  </a:lnTo>
                  <a:lnTo>
                    <a:pt x="228" y="99"/>
                  </a:lnTo>
                  <a:lnTo>
                    <a:pt x="170" y="134"/>
                  </a:lnTo>
                  <a:lnTo>
                    <a:pt x="170" y="36"/>
                  </a:lnTo>
                  <a:lnTo>
                    <a:pt x="170" y="27"/>
                  </a:lnTo>
                  <a:lnTo>
                    <a:pt x="165" y="18"/>
                  </a:lnTo>
                  <a:lnTo>
                    <a:pt x="156" y="14"/>
                  </a:lnTo>
                  <a:lnTo>
                    <a:pt x="147" y="9"/>
                  </a:lnTo>
                  <a:lnTo>
                    <a:pt x="138" y="9"/>
                  </a:lnTo>
                  <a:lnTo>
                    <a:pt x="134" y="14"/>
                  </a:lnTo>
                  <a:lnTo>
                    <a:pt x="129" y="23"/>
                  </a:lnTo>
                  <a:lnTo>
                    <a:pt x="125" y="31"/>
                  </a:lnTo>
                  <a:lnTo>
                    <a:pt x="125" y="161"/>
                  </a:lnTo>
                  <a:lnTo>
                    <a:pt x="0" y="233"/>
                  </a:lnTo>
                  <a:lnTo>
                    <a:pt x="27" y="277"/>
                  </a:lnTo>
                  <a:lnTo>
                    <a:pt x="152" y="206"/>
                  </a:lnTo>
                  <a:lnTo>
                    <a:pt x="268" y="273"/>
                  </a:lnTo>
                  <a:lnTo>
                    <a:pt x="272" y="277"/>
                  </a:lnTo>
                  <a:lnTo>
                    <a:pt x="281" y="277"/>
                  </a:lnTo>
                  <a:lnTo>
                    <a:pt x="290" y="273"/>
                  </a:lnTo>
                  <a:lnTo>
                    <a:pt x="295" y="268"/>
                  </a:lnTo>
                  <a:lnTo>
                    <a:pt x="299" y="259"/>
                  </a:lnTo>
                  <a:lnTo>
                    <a:pt x="299" y="251"/>
                  </a:lnTo>
                  <a:lnTo>
                    <a:pt x="295" y="242"/>
                  </a:lnTo>
                  <a:lnTo>
                    <a:pt x="286" y="237"/>
                  </a:lnTo>
                  <a:lnTo>
                    <a:pt x="196" y="179"/>
                  </a:lnTo>
                  <a:lnTo>
                    <a:pt x="254" y="148"/>
                  </a:lnTo>
                  <a:lnTo>
                    <a:pt x="321" y="188"/>
                  </a:lnTo>
                  <a:lnTo>
                    <a:pt x="330" y="192"/>
                  </a:lnTo>
                  <a:lnTo>
                    <a:pt x="335" y="192"/>
                  </a:lnTo>
                  <a:lnTo>
                    <a:pt x="344" y="188"/>
                  </a:lnTo>
                  <a:lnTo>
                    <a:pt x="348" y="179"/>
                  </a:lnTo>
                  <a:lnTo>
                    <a:pt x="348" y="175"/>
                  </a:lnTo>
                  <a:lnTo>
                    <a:pt x="348" y="166"/>
                  </a:lnTo>
                  <a:lnTo>
                    <a:pt x="348" y="157"/>
                  </a:lnTo>
                  <a:lnTo>
                    <a:pt x="339" y="152"/>
                  </a:lnTo>
                  <a:lnTo>
                    <a:pt x="295" y="121"/>
                  </a:lnTo>
                  <a:close/>
                </a:path>
              </a:pathLst>
            </a:custGeom>
            <a:gradFill rotWithShape="1">
              <a:gsLst>
                <a:gs pos="0">
                  <a:srgbClr val="FFE6F3">
                    <a:alpha val="100000"/>
                  </a:srgbClr>
                </a:gs>
                <a:gs pos="100000">
                  <a:srgbClr val="FF99CC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7" name="任意多边形 569371"/>
            <p:cNvSpPr/>
            <p:nvPr/>
          </p:nvSpPr>
          <p:spPr>
            <a:xfrm>
              <a:off x="1232" y="536"/>
              <a:ext cx="263" cy="228"/>
            </a:xfrm>
            <a:custGeom>
              <a:avLst/>
              <a:gdLst>
                <a:gd name="txL" fmla="*/ 0 w 263"/>
                <a:gd name="txT" fmla="*/ 0 h 228"/>
                <a:gd name="txR" fmla="*/ 263 w 263"/>
                <a:gd name="txB" fmla="*/ 228 h 228"/>
              </a:gdLst>
              <a:ahLst/>
              <a:cxnLst>
                <a:cxn ang="0">
                  <a:pos x="0" y="116"/>
                </a:cxn>
                <a:cxn ang="0">
                  <a:pos x="49" y="67"/>
                </a:cxn>
                <a:cxn ang="0">
                  <a:pos x="67" y="0"/>
                </a:cxn>
                <a:cxn ang="0">
                  <a:pos x="134" y="23"/>
                </a:cxn>
                <a:cxn ang="0">
                  <a:pos x="201" y="0"/>
                </a:cxn>
                <a:cxn ang="0">
                  <a:pos x="214" y="67"/>
                </a:cxn>
                <a:cxn ang="0">
                  <a:pos x="263" y="116"/>
                </a:cxn>
                <a:cxn ang="0">
                  <a:pos x="214" y="161"/>
                </a:cxn>
                <a:cxn ang="0">
                  <a:pos x="201" y="228"/>
                </a:cxn>
                <a:cxn ang="0">
                  <a:pos x="134" y="210"/>
                </a:cxn>
                <a:cxn ang="0">
                  <a:pos x="67" y="228"/>
                </a:cxn>
                <a:cxn ang="0">
                  <a:pos x="49" y="161"/>
                </a:cxn>
                <a:cxn ang="0">
                  <a:pos x="0" y="116"/>
                </a:cxn>
              </a:cxnLst>
              <a:rect l="txL" t="txT" r="txR" b="txB"/>
              <a:pathLst>
                <a:path w="263" h="228">
                  <a:moveTo>
                    <a:pt x="0" y="116"/>
                  </a:moveTo>
                  <a:lnTo>
                    <a:pt x="49" y="67"/>
                  </a:lnTo>
                  <a:lnTo>
                    <a:pt x="67" y="0"/>
                  </a:lnTo>
                  <a:lnTo>
                    <a:pt x="134" y="23"/>
                  </a:lnTo>
                  <a:lnTo>
                    <a:pt x="201" y="0"/>
                  </a:lnTo>
                  <a:lnTo>
                    <a:pt x="214" y="67"/>
                  </a:lnTo>
                  <a:lnTo>
                    <a:pt x="263" y="116"/>
                  </a:lnTo>
                  <a:lnTo>
                    <a:pt x="214" y="161"/>
                  </a:lnTo>
                  <a:lnTo>
                    <a:pt x="201" y="228"/>
                  </a:lnTo>
                  <a:lnTo>
                    <a:pt x="134" y="210"/>
                  </a:lnTo>
                  <a:lnTo>
                    <a:pt x="67" y="228"/>
                  </a:lnTo>
                  <a:lnTo>
                    <a:pt x="49" y="161"/>
                  </a:lnTo>
                  <a:lnTo>
                    <a:pt x="0" y="116"/>
                  </a:lnTo>
                  <a:close/>
                </a:path>
              </a:pathLst>
            </a:custGeom>
            <a:gradFill rotWithShape="1">
              <a:gsLst>
                <a:gs pos="0">
                  <a:srgbClr val="FFE6F3">
                    <a:alpha val="100000"/>
                  </a:srgbClr>
                </a:gs>
                <a:gs pos="100000">
                  <a:srgbClr val="FF99CC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200" name="矩形 569372"/>
          <p:cNvSpPr/>
          <p:nvPr/>
        </p:nvSpPr>
        <p:spPr>
          <a:xfrm>
            <a:off x="1106488" y="3874771"/>
            <a:ext cx="7200900" cy="9531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测绘串联电路在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 </a:t>
            </a: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=100Ω 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 </a:t>
            </a:r>
            <a:r>
              <a:rPr lang="en-US" altLang="zh-CN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=200Ω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谐振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f 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– </a:t>
            </a:r>
            <a:r>
              <a:rPr lang="en-US" altLang="zh-CN" sz="2800" b="1" i="1" dirty="0">
                <a:solidFill>
                  <a:srgbClr val="00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I</a:t>
            </a:r>
            <a:r>
              <a:rPr lang="zh-CN" altLang="en-US" sz="28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曲线，获取谐振频率</a:t>
            </a:r>
            <a:endParaRPr lang="zh-CN" altLang="en-US" sz="28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矩形 570369"/>
          <p:cNvSpPr/>
          <p:nvPr/>
        </p:nvSpPr>
        <p:spPr>
          <a:xfrm>
            <a:off x="341313" y="85725"/>
            <a:ext cx="2952750" cy="64928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p>
            <a:pPr defTabSz="449580" eaLnBrk="1" hangingPunct="1">
              <a:buFont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二、实验原理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9" name="文本框 570370"/>
          <p:cNvSpPr txBox="1"/>
          <p:nvPr/>
        </p:nvSpPr>
        <p:spPr>
          <a:xfrm>
            <a:off x="392113" y="827088"/>
            <a:ext cx="4176712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RLC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串联电路的谐振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graphicFrame>
        <p:nvGraphicFramePr>
          <p:cNvPr id="570372" name="对象 570371"/>
          <p:cNvGraphicFramePr/>
          <p:nvPr/>
        </p:nvGraphicFramePr>
        <p:xfrm>
          <a:off x="881380" y="2799080"/>
          <a:ext cx="3606165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739265" imgH="622300" progId="Equation.DSMT4">
                  <p:embed/>
                </p:oleObj>
              </mc:Choice>
              <mc:Fallback>
                <p:oleObj name="" r:id="rId1" imgW="1739265" imgH="6223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1380" y="2799080"/>
                        <a:ext cx="3606165" cy="1238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0373" name="对象 570372"/>
          <p:cNvGraphicFramePr/>
          <p:nvPr/>
        </p:nvGraphicFramePr>
        <p:xfrm>
          <a:off x="2285365" y="4171950"/>
          <a:ext cx="263398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1294765" imgH="571500" progId="Equation.DSMT4">
                  <p:embed/>
                </p:oleObj>
              </mc:Choice>
              <mc:Fallback>
                <p:oleObj name="" r:id="rId3" imgW="1294765" imgH="5715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5365" y="4171950"/>
                        <a:ext cx="2633980" cy="110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0374" name="矩形 570373"/>
          <p:cNvSpPr/>
          <p:nvPr/>
        </p:nvSpPr>
        <p:spPr>
          <a:xfrm>
            <a:off x="392430" y="1943735"/>
            <a:ext cx="4887595" cy="12712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noAutofit/>
          </a:bodyPr>
          <a:p>
            <a:pPr algn="l" eaLnBrk="1" hangingPunct="1"/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电流（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有效值，为峰值的</a:t>
            </a:r>
            <a:r>
              <a:rPr lang="en-US" altLang="zh-CN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0.707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）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" name="组合 570374"/>
          <p:cNvGrpSpPr/>
          <p:nvPr/>
        </p:nvGrpSpPr>
        <p:grpSpPr>
          <a:xfrm>
            <a:off x="339090" y="5326676"/>
            <a:ext cx="6134735" cy="719019"/>
            <a:chOff x="427" y="3109"/>
            <a:chExt cx="4195" cy="600"/>
          </a:xfrm>
        </p:grpSpPr>
        <p:graphicFrame>
          <p:nvGraphicFramePr>
            <p:cNvPr id="9292" name="对象 570375"/>
            <p:cNvGraphicFramePr/>
            <p:nvPr/>
          </p:nvGraphicFramePr>
          <p:xfrm>
            <a:off x="797" y="3109"/>
            <a:ext cx="1251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5" imgW="837565" imgH="393700" progId="Equation.DSMT4">
                    <p:embed/>
                  </p:oleObj>
                </mc:Choice>
                <mc:Fallback>
                  <p:oleObj name="" r:id="rId5" imgW="837565" imgH="393700" progId="Equation.DSMT4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97" y="3109"/>
                          <a:ext cx="1251" cy="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93" name="矩形 570376"/>
            <p:cNvSpPr/>
            <p:nvPr/>
          </p:nvSpPr>
          <p:spPr>
            <a:xfrm>
              <a:off x="427" y="3248"/>
              <a:ext cx="370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p>
              <a:pPr eaLnBrk="1" hangingPunct="1"/>
              <a:r>
                <a:rPr lang="zh-CN" altLang="en-US" sz="2400" b="1" dirty="0">
                  <a:solidFill>
                    <a:srgbClr val="00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当 </a:t>
              </a:r>
              <a:endPara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294" name="矩形 570377"/>
            <p:cNvSpPr/>
            <p:nvPr/>
          </p:nvSpPr>
          <p:spPr>
            <a:xfrm>
              <a:off x="2082" y="3266"/>
              <a:ext cx="2540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 anchorCtr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Z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有一极小值，</a:t>
              </a:r>
              <a:r>
                <a:rPr lang="en-US" altLang="zh-CN" sz="2400" b="1" i="1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I 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有一极大值</a:t>
              </a:r>
              <a:r>
                <a:rPr lang="zh-CN" altLang="en-US" sz="2400" b="1" dirty="0">
                  <a:solidFill>
                    <a:srgbClr val="00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endPara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aphicFrame>
        <p:nvGraphicFramePr>
          <p:cNvPr id="570379" name="对象 570378"/>
          <p:cNvGraphicFramePr/>
          <p:nvPr/>
        </p:nvGraphicFramePr>
        <p:xfrm>
          <a:off x="5246688" y="5768975"/>
          <a:ext cx="159385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7" imgW="698500" imgH="419100" progId="Equation.DSMT4">
                  <p:embed/>
                </p:oleObj>
              </mc:Choice>
              <mc:Fallback>
                <p:oleObj name="" r:id="rId7" imgW="698500" imgH="4191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6688" y="5768975"/>
                        <a:ext cx="1593850" cy="88265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0380" name="矩形 570379"/>
          <p:cNvSpPr/>
          <p:nvPr/>
        </p:nvSpPr>
        <p:spPr>
          <a:xfrm>
            <a:off x="340995" y="6173788"/>
            <a:ext cx="4578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此时的圆频率称为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谐振圆频率</a:t>
            </a:r>
            <a:r>
              <a:rPr lang="en-US" altLang="zh-CN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ω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en-US" altLang="zh-CN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9226" name="组合 570380"/>
          <p:cNvGrpSpPr/>
          <p:nvPr/>
        </p:nvGrpSpPr>
        <p:grpSpPr>
          <a:xfrm>
            <a:off x="5675313" y="119063"/>
            <a:ext cx="3241675" cy="1949450"/>
            <a:chOff x="3379" y="572"/>
            <a:chExt cx="2042" cy="1228"/>
          </a:xfrm>
        </p:grpSpPr>
        <p:sp>
          <p:nvSpPr>
            <p:cNvPr id="9237" name="矩形 570381"/>
            <p:cNvSpPr>
              <a:spLocks noChangeAspect="1" noTextEdit="1"/>
            </p:cNvSpPr>
            <p:nvPr/>
          </p:nvSpPr>
          <p:spPr>
            <a:xfrm>
              <a:off x="3379" y="572"/>
              <a:ext cx="2042" cy="122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8" name="直接连接符 570382"/>
            <p:cNvSpPr/>
            <p:nvPr/>
          </p:nvSpPr>
          <p:spPr>
            <a:xfrm>
              <a:off x="3752" y="883"/>
              <a:ext cx="1" cy="184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39" name="直接连接符 570383"/>
            <p:cNvSpPr/>
            <p:nvPr/>
          </p:nvSpPr>
          <p:spPr>
            <a:xfrm>
              <a:off x="3843" y="892"/>
              <a:ext cx="1" cy="184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40" name="椭圆 570384"/>
            <p:cNvSpPr/>
            <p:nvPr/>
          </p:nvSpPr>
          <p:spPr>
            <a:xfrm>
              <a:off x="4229" y="1462"/>
              <a:ext cx="230" cy="230"/>
            </a:xfrm>
            <a:prstGeom prst="ellipse">
              <a:avLst/>
            </a:prstGeom>
            <a:noFill/>
            <a:ln w="28575" cap="rnd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1" name="任意多边形 570385"/>
            <p:cNvSpPr/>
            <p:nvPr/>
          </p:nvSpPr>
          <p:spPr>
            <a:xfrm>
              <a:off x="3385" y="985"/>
              <a:ext cx="836" cy="597"/>
            </a:xfrm>
            <a:custGeom>
              <a:avLst/>
              <a:gdLst>
                <a:gd name="txL" fmla="*/ 0 w 836"/>
                <a:gd name="txT" fmla="*/ 0 h 597"/>
                <a:gd name="txR" fmla="*/ 836 w 836"/>
                <a:gd name="txB" fmla="*/ 597 h 597"/>
              </a:gdLst>
              <a:ahLst/>
              <a:cxnLst>
                <a:cxn ang="0">
                  <a:pos x="836" y="596"/>
                </a:cxn>
                <a:cxn ang="0">
                  <a:pos x="0" y="597"/>
                </a:cxn>
                <a:cxn ang="0">
                  <a:pos x="0" y="0"/>
                </a:cxn>
                <a:cxn ang="0">
                  <a:pos x="367" y="0"/>
                </a:cxn>
              </a:cxnLst>
              <a:rect l="txL" t="txT" r="txR" b="txB"/>
              <a:pathLst>
                <a:path w="836" h="597">
                  <a:moveTo>
                    <a:pt x="836" y="596"/>
                  </a:moveTo>
                  <a:lnTo>
                    <a:pt x="0" y="597"/>
                  </a:lnTo>
                  <a:lnTo>
                    <a:pt x="0" y="0"/>
                  </a:lnTo>
                  <a:lnTo>
                    <a:pt x="367" y="0"/>
                  </a:lnTo>
                </a:path>
              </a:pathLst>
            </a:custGeom>
            <a:noFill/>
            <a:ln w="19050" cap="flat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9242" name="组合 570386"/>
            <p:cNvGrpSpPr/>
            <p:nvPr/>
          </p:nvGrpSpPr>
          <p:grpSpPr>
            <a:xfrm>
              <a:off x="4087" y="892"/>
              <a:ext cx="547" cy="93"/>
              <a:chOff x="4087" y="892"/>
              <a:chExt cx="547" cy="93"/>
            </a:xfrm>
          </p:grpSpPr>
          <p:grpSp>
            <p:nvGrpSpPr>
              <p:cNvPr id="9285" name="组合 570387"/>
              <p:cNvGrpSpPr/>
              <p:nvPr/>
            </p:nvGrpSpPr>
            <p:grpSpPr>
              <a:xfrm>
                <a:off x="4087" y="892"/>
                <a:ext cx="218" cy="93"/>
                <a:chOff x="4087" y="892"/>
                <a:chExt cx="218" cy="93"/>
              </a:xfrm>
            </p:grpSpPr>
            <p:sp>
              <p:nvSpPr>
                <p:cNvPr id="9290" name="任意多边形 570388"/>
                <p:cNvSpPr/>
                <p:nvPr/>
              </p:nvSpPr>
              <p:spPr>
                <a:xfrm>
                  <a:off x="4087" y="892"/>
                  <a:ext cx="109" cy="93"/>
                </a:xfrm>
                <a:custGeom>
                  <a:avLst/>
                  <a:gdLst>
                    <a:gd name="txL" fmla="*/ 0 w 109"/>
                    <a:gd name="txT" fmla="*/ 0 h 93"/>
                    <a:gd name="txR" fmla="*/ 109 w 109"/>
                    <a:gd name="txB" fmla="*/ 93 h 93"/>
                  </a:gdLst>
                  <a:ahLst/>
                  <a:cxnLst>
                    <a:cxn ang="0">
                      <a:pos x="0" y="89"/>
                    </a:cxn>
                    <a:cxn ang="0">
                      <a:pos x="54" y="0"/>
                    </a:cxn>
                    <a:cxn ang="0">
                      <a:pos x="109" y="93"/>
                    </a:cxn>
                  </a:cxnLst>
                  <a:rect l="txL" t="txT" r="txR" b="txB"/>
                  <a:pathLst>
                    <a:path w="109" h="93">
                      <a:moveTo>
                        <a:pt x="0" y="89"/>
                      </a:moveTo>
                      <a:cubicBezTo>
                        <a:pt x="1" y="39"/>
                        <a:pt x="25" y="0"/>
                        <a:pt x="54" y="0"/>
                      </a:cubicBezTo>
                      <a:cubicBezTo>
                        <a:pt x="84" y="0"/>
                        <a:pt x="109" y="42"/>
                        <a:pt x="109" y="9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00066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9291" name="任意多边形 570389"/>
                <p:cNvSpPr/>
                <p:nvPr/>
              </p:nvSpPr>
              <p:spPr>
                <a:xfrm>
                  <a:off x="4196" y="892"/>
                  <a:ext cx="109" cy="93"/>
                </a:xfrm>
                <a:custGeom>
                  <a:avLst/>
                  <a:gdLst>
                    <a:gd name="txL" fmla="*/ 0 w 109"/>
                    <a:gd name="txT" fmla="*/ 0 h 93"/>
                    <a:gd name="txR" fmla="*/ 109 w 109"/>
                    <a:gd name="txB" fmla="*/ 93 h 93"/>
                  </a:gdLst>
                  <a:ahLst/>
                  <a:cxnLst>
                    <a:cxn ang="0">
                      <a:pos x="0" y="89"/>
                    </a:cxn>
                    <a:cxn ang="0">
                      <a:pos x="55" y="0"/>
                    </a:cxn>
                    <a:cxn ang="0">
                      <a:pos x="109" y="93"/>
                    </a:cxn>
                  </a:cxnLst>
                  <a:rect l="txL" t="txT" r="txR" b="txB"/>
                  <a:pathLst>
                    <a:path w="109" h="93">
                      <a:moveTo>
                        <a:pt x="0" y="89"/>
                      </a:moveTo>
                      <a:cubicBezTo>
                        <a:pt x="1" y="39"/>
                        <a:pt x="25" y="0"/>
                        <a:pt x="55" y="0"/>
                      </a:cubicBezTo>
                      <a:cubicBezTo>
                        <a:pt x="85" y="0"/>
                        <a:pt x="109" y="42"/>
                        <a:pt x="109" y="9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00066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9286" name="组合 570390"/>
              <p:cNvGrpSpPr/>
              <p:nvPr/>
            </p:nvGrpSpPr>
            <p:grpSpPr>
              <a:xfrm>
                <a:off x="4305" y="892"/>
                <a:ext cx="219" cy="93"/>
                <a:chOff x="4305" y="892"/>
                <a:chExt cx="219" cy="93"/>
              </a:xfrm>
            </p:grpSpPr>
            <p:sp>
              <p:nvSpPr>
                <p:cNvPr id="9288" name="任意多边形 570391"/>
                <p:cNvSpPr/>
                <p:nvPr/>
              </p:nvSpPr>
              <p:spPr>
                <a:xfrm>
                  <a:off x="4305" y="892"/>
                  <a:ext cx="110" cy="93"/>
                </a:xfrm>
                <a:custGeom>
                  <a:avLst/>
                  <a:gdLst>
                    <a:gd name="txL" fmla="*/ 0 w 110"/>
                    <a:gd name="txT" fmla="*/ 0 h 93"/>
                    <a:gd name="txR" fmla="*/ 110 w 110"/>
                    <a:gd name="txB" fmla="*/ 93 h 93"/>
                  </a:gdLst>
                  <a:ahLst/>
                  <a:cxnLst>
                    <a:cxn ang="0">
                      <a:pos x="0" y="89"/>
                    </a:cxn>
                    <a:cxn ang="0">
                      <a:pos x="55" y="0"/>
                    </a:cxn>
                    <a:cxn ang="0">
                      <a:pos x="110" y="93"/>
                    </a:cxn>
                  </a:cxnLst>
                  <a:rect l="txL" t="txT" r="txR" b="txB"/>
                  <a:pathLst>
                    <a:path w="110" h="93">
                      <a:moveTo>
                        <a:pt x="0" y="89"/>
                      </a:moveTo>
                      <a:cubicBezTo>
                        <a:pt x="2" y="39"/>
                        <a:pt x="26" y="0"/>
                        <a:pt x="55" y="0"/>
                      </a:cubicBezTo>
                      <a:cubicBezTo>
                        <a:pt x="85" y="0"/>
                        <a:pt x="110" y="42"/>
                        <a:pt x="110" y="9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00066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9289" name="任意多边形 570392"/>
                <p:cNvSpPr/>
                <p:nvPr/>
              </p:nvSpPr>
              <p:spPr>
                <a:xfrm>
                  <a:off x="4415" y="892"/>
                  <a:ext cx="109" cy="93"/>
                </a:xfrm>
                <a:custGeom>
                  <a:avLst/>
                  <a:gdLst>
                    <a:gd name="txL" fmla="*/ 0 w 109"/>
                    <a:gd name="txT" fmla="*/ 0 h 93"/>
                    <a:gd name="txR" fmla="*/ 109 w 109"/>
                    <a:gd name="txB" fmla="*/ 93 h 93"/>
                  </a:gdLst>
                  <a:ahLst/>
                  <a:cxnLst>
                    <a:cxn ang="0">
                      <a:pos x="0" y="89"/>
                    </a:cxn>
                    <a:cxn ang="0">
                      <a:pos x="54" y="0"/>
                    </a:cxn>
                    <a:cxn ang="0">
                      <a:pos x="109" y="93"/>
                    </a:cxn>
                  </a:cxnLst>
                  <a:rect l="txL" t="txT" r="txR" b="txB"/>
                  <a:pathLst>
                    <a:path w="109" h="93">
                      <a:moveTo>
                        <a:pt x="0" y="89"/>
                      </a:moveTo>
                      <a:cubicBezTo>
                        <a:pt x="1" y="39"/>
                        <a:pt x="25" y="0"/>
                        <a:pt x="54" y="0"/>
                      </a:cubicBezTo>
                      <a:cubicBezTo>
                        <a:pt x="85" y="0"/>
                        <a:pt x="109" y="42"/>
                        <a:pt x="109" y="9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00066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9287" name="任意多边形 570393"/>
              <p:cNvSpPr/>
              <p:nvPr/>
            </p:nvSpPr>
            <p:spPr>
              <a:xfrm>
                <a:off x="4524" y="892"/>
                <a:ext cx="110" cy="93"/>
              </a:xfrm>
              <a:custGeom>
                <a:avLst/>
                <a:gdLst>
                  <a:gd name="txL" fmla="*/ 0 w 110"/>
                  <a:gd name="txT" fmla="*/ 0 h 93"/>
                  <a:gd name="txR" fmla="*/ 110 w 110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5" y="0"/>
                  </a:cxn>
                  <a:cxn ang="0">
                    <a:pos x="110" y="93"/>
                  </a:cxn>
                </a:cxnLst>
                <a:rect l="txL" t="txT" r="txR" b="txB"/>
                <a:pathLst>
                  <a:path w="110" h="93">
                    <a:moveTo>
                      <a:pt x="0" y="89"/>
                    </a:moveTo>
                    <a:cubicBezTo>
                      <a:pt x="1" y="39"/>
                      <a:pt x="25" y="0"/>
                      <a:pt x="55" y="0"/>
                    </a:cubicBezTo>
                    <a:cubicBezTo>
                      <a:pt x="85" y="0"/>
                      <a:pt x="110" y="42"/>
                      <a:pt x="110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243" name="直接连接符 570394"/>
            <p:cNvSpPr/>
            <p:nvPr/>
          </p:nvSpPr>
          <p:spPr>
            <a:xfrm>
              <a:off x="3843" y="985"/>
              <a:ext cx="244" cy="1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44" name="直接连接符 570395"/>
            <p:cNvSpPr/>
            <p:nvPr/>
          </p:nvSpPr>
          <p:spPr>
            <a:xfrm flipV="1">
              <a:off x="4634" y="979"/>
              <a:ext cx="198" cy="1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9245" name="组合 570396"/>
            <p:cNvGrpSpPr/>
            <p:nvPr/>
          </p:nvGrpSpPr>
          <p:grpSpPr>
            <a:xfrm>
              <a:off x="4846" y="939"/>
              <a:ext cx="322" cy="91"/>
              <a:chOff x="4846" y="939"/>
              <a:chExt cx="322" cy="91"/>
            </a:xfrm>
          </p:grpSpPr>
          <p:sp>
            <p:nvSpPr>
              <p:cNvPr id="9283" name="矩形 570397"/>
              <p:cNvSpPr/>
              <p:nvPr/>
            </p:nvSpPr>
            <p:spPr>
              <a:xfrm>
                <a:off x="4846" y="939"/>
                <a:ext cx="322" cy="91"/>
              </a:xfrm>
              <a:prstGeom prst="rect">
                <a:avLst/>
              </a:prstGeom>
              <a:solidFill>
                <a:srgbClr val="00FF00"/>
              </a:solidFill>
              <a:ln w="9525">
                <a:noFill/>
              </a:ln>
            </p:spPr>
            <p:txBody>
              <a:bodyPr/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284" name="矩形 570398"/>
              <p:cNvSpPr/>
              <p:nvPr/>
            </p:nvSpPr>
            <p:spPr>
              <a:xfrm>
                <a:off x="4846" y="939"/>
                <a:ext cx="322" cy="91"/>
              </a:xfrm>
              <a:prstGeom prst="rect">
                <a:avLst/>
              </a:prstGeom>
              <a:noFill/>
              <a:ln w="28575" cap="rnd" cmpd="sng">
                <a:solidFill>
                  <a:srgbClr val="0000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246" name="任意多边形 570399"/>
            <p:cNvSpPr/>
            <p:nvPr/>
          </p:nvSpPr>
          <p:spPr>
            <a:xfrm>
              <a:off x="4470" y="985"/>
              <a:ext cx="936" cy="597"/>
            </a:xfrm>
            <a:custGeom>
              <a:avLst/>
              <a:gdLst>
                <a:gd name="txL" fmla="*/ 0 w 936"/>
                <a:gd name="txT" fmla="*/ 0 h 597"/>
                <a:gd name="txR" fmla="*/ 936 w 936"/>
                <a:gd name="txB" fmla="*/ 597 h 597"/>
              </a:gdLst>
              <a:ahLst/>
              <a:cxnLst>
                <a:cxn ang="0">
                  <a:pos x="706" y="0"/>
                </a:cxn>
                <a:cxn ang="0">
                  <a:pos x="936" y="0"/>
                </a:cxn>
                <a:cxn ang="0">
                  <a:pos x="936" y="597"/>
                </a:cxn>
                <a:cxn ang="0">
                  <a:pos x="0" y="596"/>
                </a:cxn>
              </a:cxnLst>
              <a:rect l="txL" t="txT" r="txR" b="txB"/>
              <a:pathLst>
                <a:path w="936" h="597">
                  <a:moveTo>
                    <a:pt x="706" y="0"/>
                  </a:moveTo>
                  <a:lnTo>
                    <a:pt x="936" y="0"/>
                  </a:lnTo>
                  <a:lnTo>
                    <a:pt x="936" y="597"/>
                  </a:lnTo>
                  <a:lnTo>
                    <a:pt x="0" y="596"/>
                  </a:lnTo>
                </a:path>
              </a:pathLst>
            </a:custGeom>
            <a:noFill/>
            <a:ln w="19050" cap="flat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7" name="矩形 570400"/>
            <p:cNvSpPr/>
            <p:nvPr/>
          </p:nvSpPr>
          <p:spPr>
            <a:xfrm>
              <a:off x="4261" y="1395"/>
              <a:ext cx="187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4000" dirty="0">
                  <a:solidFill>
                    <a:srgbClr val="000066"/>
                  </a:solidFill>
                  <a:latin typeface="Arial" panose="020B0604020202020204" pitchFamily="34" charset="0"/>
                </a:rPr>
                <a:t>~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8" name="矩形 570401"/>
            <p:cNvSpPr/>
            <p:nvPr/>
          </p:nvSpPr>
          <p:spPr>
            <a:xfrm>
              <a:off x="4271" y="644"/>
              <a:ext cx="11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49" name="矩形 570402"/>
            <p:cNvSpPr/>
            <p:nvPr/>
          </p:nvSpPr>
          <p:spPr>
            <a:xfrm>
              <a:off x="3719" y="660"/>
              <a:ext cx="128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0" name="矩形 570403"/>
            <p:cNvSpPr/>
            <p:nvPr/>
          </p:nvSpPr>
          <p:spPr>
            <a:xfrm>
              <a:off x="4271" y="1259"/>
              <a:ext cx="139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1" name="矩形 570404"/>
            <p:cNvSpPr/>
            <p:nvPr/>
          </p:nvSpPr>
          <p:spPr>
            <a:xfrm>
              <a:off x="3765" y="1369"/>
              <a:ext cx="75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2" name="直接连接符 570405"/>
            <p:cNvSpPr/>
            <p:nvPr/>
          </p:nvSpPr>
          <p:spPr>
            <a:xfrm>
              <a:off x="3752" y="883"/>
              <a:ext cx="1" cy="184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3" name="直接连接符 570406"/>
            <p:cNvSpPr/>
            <p:nvPr/>
          </p:nvSpPr>
          <p:spPr>
            <a:xfrm>
              <a:off x="3843" y="892"/>
              <a:ext cx="1" cy="184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4" name="椭圆 570407"/>
            <p:cNvSpPr/>
            <p:nvPr/>
          </p:nvSpPr>
          <p:spPr>
            <a:xfrm>
              <a:off x="4229" y="1462"/>
              <a:ext cx="230" cy="230"/>
            </a:xfrm>
            <a:prstGeom prst="ellipse">
              <a:avLst/>
            </a:prstGeom>
            <a:noFill/>
            <a:ln w="28575" cap="rnd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5" name="任意多边形 570408"/>
            <p:cNvSpPr/>
            <p:nvPr/>
          </p:nvSpPr>
          <p:spPr>
            <a:xfrm>
              <a:off x="3385" y="985"/>
              <a:ext cx="836" cy="597"/>
            </a:xfrm>
            <a:custGeom>
              <a:avLst/>
              <a:gdLst>
                <a:gd name="txL" fmla="*/ 0 w 836"/>
                <a:gd name="txT" fmla="*/ 0 h 597"/>
                <a:gd name="txR" fmla="*/ 836 w 836"/>
                <a:gd name="txB" fmla="*/ 597 h 597"/>
              </a:gdLst>
              <a:ahLst/>
              <a:cxnLst>
                <a:cxn ang="0">
                  <a:pos x="836" y="596"/>
                </a:cxn>
                <a:cxn ang="0">
                  <a:pos x="0" y="597"/>
                </a:cxn>
                <a:cxn ang="0">
                  <a:pos x="0" y="0"/>
                </a:cxn>
                <a:cxn ang="0">
                  <a:pos x="367" y="0"/>
                </a:cxn>
              </a:cxnLst>
              <a:rect l="txL" t="txT" r="txR" b="txB"/>
              <a:pathLst>
                <a:path w="836" h="597">
                  <a:moveTo>
                    <a:pt x="836" y="596"/>
                  </a:moveTo>
                  <a:lnTo>
                    <a:pt x="0" y="597"/>
                  </a:lnTo>
                  <a:lnTo>
                    <a:pt x="0" y="0"/>
                  </a:lnTo>
                  <a:lnTo>
                    <a:pt x="367" y="0"/>
                  </a:lnTo>
                </a:path>
              </a:pathLst>
            </a:custGeom>
            <a:noFill/>
            <a:ln w="19050" cap="flat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9256" name="组合 570409"/>
            <p:cNvGrpSpPr/>
            <p:nvPr/>
          </p:nvGrpSpPr>
          <p:grpSpPr>
            <a:xfrm>
              <a:off x="4087" y="892"/>
              <a:ext cx="218" cy="93"/>
              <a:chOff x="4087" y="892"/>
              <a:chExt cx="218" cy="93"/>
            </a:xfrm>
          </p:grpSpPr>
          <p:sp>
            <p:nvSpPr>
              <p:cNvPr id="9281" name="任意多边形 570410"/>
              <p:cNvSpPr/>
              <p:nvPr/>
            </p:nvSpPr>
            <p:spPr>
              <a:xfrm>
                <a:off x="4087" y="892"/>
                <a:ext cx="109" cy="93"/>
              </a:xfrm>
              <a:custGeom>
                <a:avLst/>
                <a:gdLst>
                  <a:gd name="txL" fmla="*/ 0 w 109"/>
                  <a:gd name="txT" fmla="*/ 0 h 93"/>
                  <a:gd name="txR" fmla="*/ 109 w 109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4" y="0"/>
                  </a:cxn>
                  <a:cxn ang="0">
                    <a:pos x="109" y="93"/>
                  </a:cxn>
                </a:cxnLst>
                <a:rect l="txL" t="txT" r="txR" b="txB"/>
                <a:pathLst>
                  <a:path w="109" h="93">
                    <a:moveTo>
                      <a:pt x="0" y="89"/>
                    </a:moveTo>
                    <a:cubicBezTo>
                      <a:pt x="1" y="39"/>
                      <a:pt x="25" y="0"/>
                      <a:pt x="54" y="0"/>
                    </a:cubicBezTo>
                    <a:cubicBezTo>
                      <a:pt x="84" y="0"/>
                      <a:pt x="109" y="42"/>
                      <a:pt x="109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82" name="任意多边形 570411"/>
              <p:cNvSpPr/>
              <p:nvPr/>
            </p:nvSpPr>
            <p:spPr>
              <a:xfrm>
                <a:off x="4196" y="892"/>
                <a:ext cx="109" cy="93"/>
              </a:xfrm>
              <a:custGeom>
                <a:avLst/>
                <a:gdLst>
                  <a:gd name="txL" fmla="*/ 0 w 109"/>
                  <a:gd name="txT" fmla="*/ 0 h 93"/>
                  <a:gd name="txR" fmla="*/ 109 w 109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5" y="0"/>
                  </a:cxn>
                  <a:cxn ang="0">
                    <a:pos x="109" y="93"/>
                  </a:cxn>
                </a:cxnLst>
                <a:rect l="txL" t="txT" r="txR" b="txB"/>
                <a:pathLst>
                  <a:path w="109" h="93">
                    <a:moveTo>
                      <a:pt x="0" y="89"/>
                    </a:moveTo>
                    <a:cubicBezTo>
                      <a:pt x="1" y="39"/>
                      <a:pt x="25" y="0"/>
                      <a:pt x="55" y="0"/>
                    </a:cubicBezTo>
                    <a:cubicBezTo>
                      <a:pt x="85" y="0"/>
                      <a:pt x="109" y="42"/>
                      <a:pt x="109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9257" name="组合 570412"/>
            <p:cNvGrpSpPr/>
            <p:nvPr/>
          </p:nvGrpSpPr>
          <p:grpSpPr>
            <a:xfrm>
              <a:off x="4305" y="892"/>
              <a:ext cx="219" cy="93"/>
              <a:chOff x="4305" y="892"/>
              <a:chExt cx="219" cy="93"/>
            </a:xfrm>
          </p:grpSpPr>
          <p:sp>
            <p:nvSpPr>
              <p:cNvPr id="9279" name="任意多边形 570413"/>
              <p:cNvSpPr/>
              <p:nvPr/>
            </p:nvSpPr>
            <p:spPr>
              <a:xfrm>
                <a:off x="4305" y="892"/>
                <a:ext cx="110" cy="93"/>
              </a:xfrm>
              <a:custGeom>
                <a:avLst/>
                <a:gdLst>
                  <a:gd name="txL" fmla="*/ 0 w 110"/>
                  <a:gd name="txT" fmla="*/ 0 h 93"/>
                  <a:gd name="txR" fmla="*/ 110 w 110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5" y="0"/>
                  </a:cxn>
                  <a:cxn ang="0">
                    <a:pos x="110" y="93"/>
                  </a:cxn>
                </a:cxnLst>
                <a:rect l="txL" t="txT" r="txR" b="txB"/>
                <a:pathLst>
                  <a:path w="110" h="93">
                    <a:moveTo>
                      <a:pt x="0" y="89"/>
                    </a:moveTo>
                    <a:cubicBezTo>
                      <a:pt x="2" y="39"/>
                      <a:pt x="26" y="0"/>
                      <a:pt x="55" y="0"/>
                    </a:cubicBezTo>
                    <a:cubicBezTo>
                      <a:pt x="85" y="0"/>
                      <a:pt x="110" y="42"/>
                      <a:pt x="110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80" name="任意多边形 570414"/>
              <p:cNvSpPr/>
              <p:nvPr/>
            </p:nvSpPr>
            <p:spPr>
              <a:xfrm>
                <a:off x="4415" y="892"/>
                <a:ext cx="109" cy="93"/>
              </a:xfrm>
              <a:custGeom>
                <a:avLst/>
                <a:gdLst>
                  <a:gd name="txL" fmla="*/ 0 w 109"/>
                  <a:gd name="txT" fmla="*/ 0 h 93"/>
                  <a:gd name="txR" fmla="*/ 109 w 109"/>
                  <a:gd name="txB" fmla="*/ 93 h 93"/>
                </a:gdLst>
                <a:ahLst/>
                <a:cxnLst>
                  <a:cxn ang="0">
                    <a:pos x="0" y="89"/>
                  </a:cxn>
                  <a:cxn ang="0">
                    <a:pos x="54" y="0"/>
                  </a:cxn>
                  <a:cxn ang="0">
                    <a:pos x="109" y="93"/>
                  </a:cxn>
                </a:cxnLst>
                <a:rect l="txL" t="txT" r="txR" b="txB"/>
                <a:pathLst>
                  <a:path w="109" h="93">
                    <a:moveTo>
                      <a:pt x="0" y="89"/>
                    </a:moveTo>
                    <a:cubicBezTo>
                      <a:pt x="1" y="39"/>
                      <a:pt x="25" y="0"/>
                      <a:pt x="54" y="0"/>
                    </a:cubicBezTo>
                    <a:cubicBezTo>
                      <a:pt x="85" y="0"/>
                      <a:pt x="109" y="42"/>
                      <a:pt x="109" y="93"/>
                    </a:cubicBezTo>
                  </a:path>
                </a:pathLst>
              </a:custGeom>
              <a:noFill/>
              <a:ln w="9525" cap="rnd" cmpd="sng">
                <a:solidFill>
                  <a:srgbClr val="0000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258" name="任意多边形 570415"/>
            <p:cNvSpPr/>
            <p:nvPr/>
          </p:nvSpPr>
          <p:spPr>
            <a:xfrm>
              <a:off x="4524" y="892"/>
              <a:ext cx="110" cy="93"/>
            </a:xfrm>
            <a:custGeom>
              <a:avLst/>
              <a:gdLst>
                <a:gd name="txL" fmla="*/ 0 w 110"/>
                <a:gd name="txT" fmla="*/ 0 h 93"/>
                <a:gd name="txR" fmla="*/ 110 w 110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5" y="0"/>
                </a:cxn>
                <a:cxn ang="0">
                  <a:pos x="110" y="93"/>
                </a:cxn>
              </a:cxnLst>
              <a:rect l="txL" t="txT" r="txR" b="txB"/>
              <a:pathLst>
                <a:path w="110" h="93">
                  <a:moveTo>
                    <a:pt x="0" y="89"/>
                  </a:moveTo>
                  <a:cubicBezTo>
                    <a:pt x="1" y="39"/>
                    <a:pt x="25" y="0"/>
                    <a:pt x="55" y="0"/>
                  </a:cubicBezTo>
                  <a:cubicBezTo>
                    <a:pt x="85" y="0"/>
                    <a:pt x="110" y="42"/>
                    <a:pt x="110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9" name="任意多边形 570416"/>
            <p:cNvSpPr/>
            <p:nvPr/>
          </p:nvSpPr>
          <p:spPr>
            <a:xfrm>
              <a:off x="4087" y="892"/>
              <a:ext cx="109" cy="93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4" y="0"/>
                </a:cxn>
                <a:cxn ang="0">
                  <a:pos x="109" y="93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4" y="0"/>
                  </a:cubicBezTo>
                  <a:cubicBezTo>
                    <a:pt x="84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0" name="任意多边形 570417"/>
            <p:cNvSpPr/>
            <p:nvPr/>
          </p:nvSpPr>
          <p:spPr>
            <a:xfrm>
              <a:off x="4196" y="892"/>
              <a:ext cx="109" cy="93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5" y="0"/>
                </a:cxn>
                <a:cxn ang="0">
                  <a:pos x="109" y="93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5" y="0"/>
                  </a:cubicBezTo>
                  <a:cubicBezTo>
                    <a:pt x="85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1" name="任意多边形 570418"/>
            <p:cNvSpPr/>
            <p:nvPr/>
          </p:nvSpPr>
          <p:spPr>
            <a:xfrm>
              <a:off x="4087" y="892"/>
              <a:ext cx="109" cy="93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4" y="0"/>
                </a:cxn>
                <a:cxn ang="0">
                  <a:pos x="109" y="93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4" y="0"/>
                  </a:cubicBezTo>
                  <a:cubicBezTo>
                    <a:pt x="84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2" name="任意多边形 570419"/>
            <p:cNvSpPr/>
            <p:nvPr/>
          </p:nvSpPr>
          <p:spPr>
            <a:xfrm>
              <a:off x="4196" y="892"/>
              <a:ext cx="109" cy="93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5" y="0"/>
                </a:cxn>
                <a:cxn ang="0">
                  <a:pos x="109" y="93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5" y="0"/>
                  </a:cubicBezTo>
                  <a:cubicBezTo>
                    <a:pt x="85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3" name="任意多边形 570420"/>
            <p:cNvSpPr/>
            <p:nvPr/>
          </p:nvSpPr>
          <p:spPr>
            <a:xfrm>
              <a:off x="4305" y="892"/>
              <a:ext cx="110" cy="93"/>
            </a:xfrm>
            <a:custGeom>
              <a:avLst/>
              <a:gdLst>
                <a:gd name="txL" fmla="*/ 0 w 110"/>
                <a:gd name="txT" fmla="*/ 0 h 93"/>
                <a:gd name="txR" fmla="*/ 110 w 110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5" y="0"/>
                </a:cxn>
                <a:cxn ang="0">
                  <a:pos x="110" y="93"/>
                </a:cxn>
              </a:cxnLst>
              <a:rect l="txL" t="txT" r="txR" b="txB"/>
              <a:pathLst>
                <a:path w="110" h="93">
                  <a:moveTo>
                    <a:pt x="0" y="89"/>
                  </a:moveTo>
                  <a:cubicBezTo>
                    <a:pt x="2" y="39"/>
                    <a:pt x="26" y="0"/>
                    <a:pt x="55" y="0"/>
                  </a:cubicBezTo>
                  <a:cubicBezTo>
                    <a:pt x="85" y="0"/>
                    <a:pt x="110" y="42"/>
                    <a:pt x="110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4" name="任意多边形 570421"/>
            <p:cNvSpPr/>
            <p:nvPr/>
          </p:nvSpPr>
          <p:spPr>
            <a:xfrm>
              <a:off x="4415" y="892"/>
              <a:ext cx="109" cy="93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4" y="0"/>
                </a:cxn>
                <a:cxn ang="0">
                  <a:pos x="109" y="93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4" y="0"/>
                  </a:cubicBezTo>
                  <a:cubicBezTo>
                    <a:pt x="85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5" name="任意多边形 570422"/>
            <p:cNvSpPr/>
            <p:nvPr/>
          </p:nvSpPr>
          <p:spPr>
            <a:xfrm>
              <a:off x="4305" y="892"/>
              <a:ext cx="110" cy="93"/>
            </a:xfrm>
            <a:custGeom>
              <a:avLst/>
              <a:gdLst>
                <a:gd name="txL" fmla="*/ 0 w 110"/>
                <a:gd name="txT" fmla="*/ 0 h 93"/>
                <a:gd name="txR" fmla="*/ 110 w 110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5" y="0"/>
                </a:cxn>
                <a:cxn ang="0">
                  <a:pos x="110" y="93"/>
                </a:cxn>
              </a:cxnLst>
              <a:rect l="txL" t="txT" r="txR" b="txB"/>
              <a:pathLst>
                <a:path w="110" h="93">
                  <a:moveTo>
                    <a:pt x="0" y="89"/>
                  </a:moveTo>
                  <a:cubicBezTo>
                    <a:pt x="2" y="39"/>
                    <a:pt x="26" y="0"/>
                    <a:pt x="55" y="0"/>
                  </a:cubicBezTo>
                  <a:cubicBezTo>
                    <a:pt x="85" y="0"/>
                    <a:pt x="110" y="42"/>
                    <a:pt x="110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6" name="任意多边形 570423"/>
            <p:cNvSpPr/>
            <p:nvPr/>
          </p:nvSpPr>
          <p:spPr>
            <a:xfrm>
              <a:off x="4415" y="892"/>
              <a:ext cx="109" cy="93"/>
            </a:xfrm>
            <a:custGeom>
              <a:avLst/>
              <a:gdLst>
                <a:gd name="txL" fmla="*/ 0 w 109"/>
                <a:gd name="txT" fmla="*/ 0 h 93"/>
                <a:gd name="txR" fmla="*/ 109 w 109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4" y="0"/>
                </a:cxn>
                <a:cxn ang="0">
                  <a:pos x="109" y="93"/>
                </a:cxn>
              </a:cxnLst>
              <a:rect l="txL" t="txT" r="txR" b="txB"/>
              <a:pathLst>
                <a:path w="109" h="93">
                  <a:moveTo>
                    <a:pt x="0" y="89"/>
                  </a:moveTo>
                  <a:cubicBezTo>
                    <a:pt x="1" y="39"/>
                    <a:pt x="25" y="0"/>
                    <a:pt x="54" y="0"/>
                  </a:cubicBezTo>
                  <a:cubicBezTo>
                    <a:pt x="85" y="0"/>
                    <a:pt x="109" y="42"/>
                    <a:pt x="109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7" name="任意多边形 570424"/>
            <p:cNvSpPr/>
            <p:nvPr/>
          </p:nvSpPr>
          <p:spPr>
            <a:xfrm>
              <a:off x="4524" y="892"/>
              <a:ext cx="110" cy="93"/>
            </a:xfrm>
            <a:custGeom>
              <a:avLst/>
              <a:gdLst>
                <a:gd name="txL" fmla="*/ 0 w 110"/>
                <a:gd name="txT" fmla="*/ 0 h 93"/>
                <a:gd name="txR" fmla="*/ 110 w 110"/>
                <a:gd name="txB" fmla="*/ 93 h 93"/>
              </a:gdLst>
              <a:ahLst/>
              <a:cxnLst>
                <a:cxn ang="0">
                  <a:pos x="0" y="89"/>
                </a:cxn>
                <a:cxn ang="0">
                  <a:pos x="55" y="0"/>
                </a:cxn>
                <a:cxn ang="0">
                  <a:pos x="110" y="93"/>
                </a:cxn>
              </a:cxnLst>
              <a:rect l="txL" t="txT" r="txR" b="txB"/>
              <a:pathLst>
                <a:path w="110" h="93">
                  <a:moveTo>
                    <a:pt x="0" y="89"/>
                  </a:moveTo>
                  <a:cubicBezTo>
                    <a:pt x="1" y="39"/>
                    <a:pt x="25" y="0"/>
                    <a:pt x="55" y="0"/>
                  </a:cubicBezTo>
                  <a:cubicBezTo>
                    <a:pt x="85" y="0"/>
                    <a:pt x="110" y="42"/>
                    <a:pt x="110" y="93"/>
                  </a:cubicBezTo>
                </a:path>
              </a:pathLst>
            </a:custGeom>
            <a:noFill/>
            <a:ln w="9525" cap="rnd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8" name="直接连接符 570425"/>
            <p:cNvSpPr/>
            <p:nvPr/>
          </p:nvSpPr>
          <p:spPr>
            <a:xfrm>
              <a:off x="3843" y="985"/>
              <a:ext cx="244" cy="1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69" name="直接连接符 570426"/>
            <p:cNvSpPr/>
            <p:nvPr/>
          </p:nvSpPr>
          <p:spPr>
            <a:xfrm flipV="1">
              <a:off x="4634" y="979"/>
              <a:ext cx="198" cy="1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9270" name="组合 570427"/>
            <p:cNvGrpSpPr/>
            <p:nvPr/>
          </p:nvGrpSpPr>
          <p:grpSpPr>
            <a:xfrm>
              <a:off x="4846" y="939"/>
              <a:ext cx="322" cy="91"/>
              <a:chOff x="4846" y="939"/>
              <a:chExt cx="322" cy="91"/>
            </a:xfrm>
          </p:grpSpPr>
          <p:sp>
            <p:nvSpPr>
              <p:cNvPr id="9277" name="矩形 570428"/>
              <p:cNvSpPr/>
              <p:nvPr/>
            </p:nvSpPr>
            <p:spPr>
              <a:xfrm>
                <a:off x="4846" y="939"/>
                <a:ext cx="322" cy="91"/>
              </a:xfrm>
              <a:prstGeom prst="rect">
                <a:avLst/>
              </a:prstGeom>
              <a:solidFill>
                <a:srgbClr val="00FF00"/>
              </a:solidFill>
              <a:ln w="9525">
                <a:noFill/>
              </a:ln>
            </p:spPr>
            <p:txBody>
              <a:bodyPr/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278" name="矩形 570429"/>
              <p:cNvSpPr/>
              <p:nvPr/>
            </p:nvSpPr>
            <p:spPr>
              <a:xfrm>
                <a:off x="4846" y="939"/>
                <a:ext cx="322" cy="91"/>
              </a:xfrm>
              <a:prstGeom prst="rect">
                <a:avLst/>
              </a:prstGeom>
              <a:noFill/>
              <a:ln w="28575" cap="rnd" cmpd="sng">
                <a:solidFill>
                  <a:srgbClr val="0000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271" name="任意多边形 570430"/>
            <p:cNvSpPr/>
            <p:nvPr/>
          </p:nvSpPr>
          <p:spPr>
            <a:xfrm>
              <a:off x="4470" y="985"/>
              <a:ext cx="936" cy="597"/>
            </a:xfrm>
            <a:custGeom>
              <a:avLst/>
              <a:gdLst>
                <a:gd name="txL" fmla="*/ 0 w 936"/>
                <a:gd name="txT" fmla="*/ 0 h 597"/>
                <a:gd name="txR" fmla="*/ 936 w 936"/>
                <a:gd name="txB" fmla="*/ 597 h 597"/>
              </a:gdLst>
              <a:ahLst/>
              <a:cxnLst>
                <a:cxn ang="0">
                  <a:pos x="706" y="0"/>
                </a:cxn>
                <a:cxn ang="0">
                  <a:pos x="936" y="0"/>
                </a:cxn>
                <a:cxn ang="0">
                  <a:pos x="936" y="597"/>
                </a:cxn>
                <a:cxn ang="0">
                  <a:pos x="0" y="596"/>
                </a:cxn>
              </a:cxnLst>
              <a:rect l="txL" t="txT" r="txR" b="txB"/>
              <a:pathLst>
                <a:path w="936" h="597">
                  <a:moveTo>
                    <a:pt x="706" y="0"/>
                  </a:moveTo>
                  <a:lnTo>
                    <a:pt x="936" y="0"/>
                  </a:lnTo>
                  <a:lnTo>
                    <a:pt x="936" y="597"/>
                  </a:lnTo>
                  <a:lnTo>
                    <a:pt x="0" y="596"/>
                  </a:lnTo>
                </a:path>
              </a:pathLst>
            </a:custGeom>
            <a:noFill/>
            <a:ln w="19050" cap="flat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72" name="矩形 570431"/>
            <p:cNvSpPr/>
            <p:nvPr/>
          </p:nvSpPr>
          <p:spPr>
            <a:xfrm>
              <a:off x="4261" y="1395"/>
              <a:ext cx="187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4000" dirty="0">
                  <a:solidFill>
                    <a:srgbClr val="000066"/>
                  </a:solidFill>
                  <a:latin typeface="Arial" panose="020B0604020202020204" pitchFamily="34" charset="0"/>
                </a:rPr>
                <a:t>~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73" name="矩形 570432"/>
            <p:cNvSpPr/>
            <p:nvPr/>
          </p:nvSpPr>
          <p:spPr>
            <a:xfrm>
              <a:off x="4876" y="641"/>
              <a:ext cx="192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="1" baseline="-25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74" name="矩形 570433"/>
            <p:cNvSpPr/>
            <p:nvPr/>
          </p:nvSpPr>
          <p:spPr>
            <a:xfrm>
              <a:off x="3719" y="660"/>
              <a:ext cx="128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75" name="矩形 570434"/>
            <p:cNvSpPr/>
            <p:nvPr/>
          </p:nvSpPr>
          <p:spPr>
            <a:xfrm>
              <a:off x="4271" y="1259"/>
              <a:ext cx="139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76" name="矩形 570435"/>
            <p:cNvSpPr/>
            <p:nvPr/>
          </p:nvSpPr>
          <p:spPr>
            <a:xfrm>
              <a:off x="3765" y="1369"/>
              <a:ext cx="75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2400" b="1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组合 570436"/>
          <p:cNvGrpSpPr/>
          <p:nvPr/>
        </p:nvGrpSpPr>
        <p:grpSpPr>
          <a:xfrm>
            <a:off x="5216525" y="1773238"/>
            <a:ext cx="3925888" cy="2559050"/>
            <a:chOff x="3286" y="1441"/>
            <a:chExt cx="2473" cy="1612"/>
          </a:xfrm>
        </p:grpSpPr>
        <p:grpSp>
          <p:nvGrpSpPr>
            <p:cNvPr id="9228" name="组合 570437"/>
            <p:cNvGrpSpPr/>
            <p:nvPr/>
          </p:nvGrpSpPr>
          <p:grpSpPr>
            <a:xfrm>
              <a:off x="3520" y="1441"/>
              <a:ext cx="2239" cy="1418"/>
              <a:chOff x="3388" y="1787"/>
              <a:chExt cx="2239" cy="1418"/>
            </a:xfrm>
          </p:grpSpPr>
          <p:sp>
            <p:nvSpPr>
              <p:cNvPr id="9230" name="直接连接符 570438"/>
              <p:cNvSpPr/>
              <p:nvPr/>
            </p:nvSpPr>
            <p:spPr>
              <a:xfrm>
                <a:off x="4554" y="1907"/>
                <a:ext cx="0" cy="101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</p:sp>
          <p:graphicFrame>
            <p:nvGraphicFramePr>
              <p:cNvPr id="9231" name="对象 570439"/>
              <p:cNvGraphicFramePr/>
              <p:nvPr/>
            </p:nvGraphicFramePr>
            <p:xfrm>
              <a:off x="4430" y="2902"/>
              <a:ext cx="274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2" name="" r:id="rId9" imgW="190500" imgH="228600" progId="Equation.DSMT4">
                      <p:embed/>
                    </p:oleObj>
                  </mc:Choice>
                  <mc:Fallback>
                    <p:oleObj name="" r:id="rId9" imgW="190500" imgH="228600" progId="Equation.DSMT4">
                      <p:embed/>
                      <p:pic>
                        <p:nvPicPr>
                          <p:cNvPr id="0" name="图片 3081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430" y="2902"/>
                            <a:ext cx="274" cy="3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32" name="直接连接符 570440"/>
              <p:cNvSpPr/>
              <p:nvPr/>
            </p:nvSpPr>
            <p:spPr>
              <a:xfrm>
                <a:off x="3603" y="2968"/>
                <a:ext cx="1908" cy="0"/>
              </a:xfrm>
              <a:prstGeom prst="line">
                <a:avLst/>
              </a:prstGeom>
              <a:ln w="9525" cap="flat" cmpd="sng">
                <a:solidFill>
                  <a:srgbClr val="000066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9233" name="直接连接符 570441"/>
              <p:cNvSpPr/>
              <p:nvPr/>
            </p:nvSpPr>
            <p:spPr>
              <a:xfrm flipV="1">
                <a:off x="3603" y="1809"/>
                <a:ext cx="0" cy="1159"/>
              </a:xfrm>
              <a:prstGeom prst="line">
                <a:avLst/>
              </a:prstGeom>
              <a:ln w="9525" cap="flat" cmpd="sng">
                <a:solidFill>
                  <a:srgbClr val="000066"/>
                </a:solidFill>
                <a:prstDash val="solid"/>
                <a:headEnd type="none" w="med" len="med"/>
                <a:tailEnd type="triangle" w="med" len="med"/>
              </a:ln>
            </p:spPr>
          </p:sp>
          <p:graphicFrame>
            <p:nvGraphicFramePr>
              <p:cNvPr id="9234" name="对象 570442"/>
              <p:cNvGraphicFramePr/>
              <p:nvPr/>
            </p:nvGraphicFramePr>
            <p:xfrm>
              <a:off x="3388" y="1787"/>
              <a:ext cx="202" cy="2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0" name="" r:id="rId11" imgW="127000" imgH="164465" progId="Equation.DSMT4">
                      <p:embed/>
                    </p:oleObj>
                  </mc:Choice>
                  <mc:Fallback>
                    <p:oleObj name="" r:id="rId11" imgW="127000" imgH="164465" progId="Equation.DSMT4">
                      <p:embed/>
                      <p:pic>
                        <p:nvPicPr>
                          <p:cNvPr id="0" name="图片 3079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388" y="1787"/>
                            <a:ext cx="202" cy="22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35" name="对象 570443"/>
              <p:cNvGraphicFramePr/>
              <p:nvPr/>
            </p:nvGraphicFramePr>
            <p:xfrm>
              <a:off x="5343" y="2979"/>
              <a:ext cx="284" cy="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1" name="" r:id="rId13" imgW="139700" imgH="127000" progId="Equation.DSMT4">
                      <p:embed/>
                    </p:oleObj>
                  </mc:Choice>
                  <mc:Fallback>
                    <p:oleObj name="" r:id="rId13" imgW="139700" imgH="127000" progId="Equation.DSMT4">
                      <p:embed/>
                      <p:pic>
                        <p:nvPicPr>
                          <p:cNvPr id="0" name="图片 3080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5343" y="2979"/>
                            <a:ext cx="284" cy="22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36" name="任意多边形 570444"/>
              <p:cNvSpPr/>
              <p:nvPr/>
            </p:nvSpPr>
            <p:spPr>
              <a:xfrm>
                <a:off x="3702" y="1900"/>
                <a:ext cx="1585" cy="1002"/>
              </a:xfrm>
              <a:custGeom>
                <a:avLst/>
                <a:gdLst>
                  <a:gd name="txL" fmla="*/ 0 w 1765"/>
                  <a:gd name="txT" fmla="*/ 0 h 1299"/>
                  <a:gd name="txR" fmla="*/ 1765 w 1765"/>
                  <a:gd name="txB" fmla="*/ 1299 h 1299"/>
                </a:gdLst>
                <a:ahLst/>
                <a:cxnLst>
                  <a:cxn ang="0">
                    <a:pos x="0" y="19"/>
                  </a:cxn>
                  <a:cxn ang="0">
                    <a:pos x="130" y="15"/>
                  </a:cxn>
                  <a:cxn ang="0">
                    <a:pos x="169" y="1"/>
                  </a:cxn>
                  <a:cxn ang="0">
                    <a:pos x="208" y="15"/>
                  </a:cxn>
                  <a:cxn ang="0">
                    <a:pos x="316" y="21"/>
                  </a:cxn>
                </a:cxnLst>
                <a:rect l="txL" t="txT" r="txR" b="txB"/>
                <a:pathLst>
                  <a:path w="1765" h="1299">
                    <a:moveTo>
                      <a:pt x="0" y="1263"/>
                    </a:moveTo>
                    <a:cubicBezTo>
                      <a:pt x="120" y="1210"/>
                      <a:pt x="566" y="1153"/>
                      <a:pt x="723" y="943"/>
                    </a:cubicBezTo>
                    <a:cubicBezTo>
                      <a:pt x="880" y="733"/>
                      <a:pt x="869" y="0"/>
                      <a:pt x="942" y="1"/>
                    </a:cubicBezTo>
                    <a:cubicBezTo>
                      <a:pt x="1015" y="2"/>
                      <a:pt x="1025" y="736"/>
                      <a:pt x="1162" y="952"/>
                    </a:cubicBezTo>
                    <a:cubicBezTo>
                      <a:pt x="1299" y="1168"/>
                      <a:pt x="1639" y="1227"/>
                      <a:pt x="1765" y="1299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229" name="文本框 570445"/>
            <p:cNvSpPr txBox="1"/>
            <p:nvPr/>
          </p:nvSpPr>
          <p:spPr>
            <a:xfrm>
              <a:off x="3286" y="2820"/>
              <a:ext cx="243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b="1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图</a:t>
              </a:r>
              <a:r>
                <a:rPr lang="en-US" altLang="zh-CN" b="1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1: </a:t>
              </a:r>
              <a:r>
                <a:rPr lang="zh-CN" altLang="en-US" b="1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电流和电源的频率的关系曲线</a:t>
              </a:r>
              <a:endParaRPr lang="zh-CN" altLang="en-US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2006759" y="1403509"/>
          <a:ext cx="2607945" cy="73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5" imgW="1295400" imgH="393700" progId="Equation.DSMT4">
                  <p:embed/>
                </p:oleObj>
              </mc:Choice>
              <mc:Fallback>
                <p:oleObj name="" r:id="rId15" imgW="1295400" imgH="3937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06759" y="1403509"/>
                        <a:ext cx="2607945" cy="73406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76250" y="1425575"/>
            <a:ext cx="1388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电阻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1335" y="3563620"/>
            <a:ext cx="4887595" cy="12712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noAutofit/>
          </a:bodyPr>
          <a:p>
            <a:pPr algn="l" eaLnBrk="1" hangingPunct="1"/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电流</a:t>
            </a:r>
            <a:r>
              <a:rPr 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与电压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的位相差为 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70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文本框 571394"/>
          <p:cNvSpPr txBox="1"/>
          <p:nvPr/>
        </p:nvSpPr>
        <p:spPr>
          <a:xfrm>
            <a:off x="300038" y="1000125"/>
            <a:ext cx="417671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谐振时：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0243" name="矩形 571395"/>
          <p:cNvSpPr/>
          <p:nvPr/>
        </p:nvSpPr>
        <p:spPr>
          <a:xfrm>
            <a:off x="1498600" y="993775"/>
            <a:ext cx="20081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有一极大值 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244" name="矩形 571396"/>
          <p:cNvSpPr/>
          <p:nvPr/>
        </p:nvSpPr>
        <p:spPr>
          <a:xfrm>
            <a:off x="1417638" y="1533525"/>
            <a:ext cx="2381250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 </a:t>
            </a:r>
            <a:r>
              <a:rPr lang="zh-CN" altLang="en-US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 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相等，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相位相反 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571398" name="对象 571397"/>
          <p:cNvGraphicFramePr/>
          <p:nvPr/>
        </p:nvGraphicFramePr>
        <p:xfrm>
          <a:off x="438150" y="3354388"/>
          <a:ext cx="5360988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2349500" imgH="469900" progId="Equation.DSMT4">
                  <p:embed/>
                </p:oleObj>
              </mc:Choice>
              <mc:Fallback>
                <p:oleObj name="" r:id="rId1" imgW="2349500" imgH="4699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8150" y="3354388"/>
                        <a:ext cx="5360988" cy="989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1399" name="矩形 571398"/>
          <p:cNvSpPr/>
          <p:nvPr/>
        </p:nvSpPr>
        <p:spPr>
          <a:xfrm>
            <a:off x="352425" y="2476500"/>
            <a:ext cx="26606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定义：</a:t>
            </a:r>
            <a:r>
              <a:rPr lang="zh-CN" altLang="en-US" sz="2400" b="1" dirty="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品质因素</a:t>
            </a:r>
            <a:r>
              <a:rPr lang="en-US" altLang="zh-CN" sz="2400" b="1" i="1" dirty="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</a:t>
            </a:r>
            <a:r>
              <a:rPr lang="en-US" altLang="zh-CN" sz="2400" b="1" dirty="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en-US" altLang="zh-CN" sz="2400" b="1" dirty="0">
              <a:solidFill>
                <a:srgbClr val="3333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71400" name="文本框 571399"/>
          <p:cNvSpPr txBox="1"/>
          <p:nvPr/>
        </p:nvSpPr>
        <p:spPr>
          <a:xfrm>
            <a:off x="257175" y="4330700"/>
            <a:ext cx="852487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Q因子</a:t>
            </a:r>
            <a:r>
              <a:rPr lang="zh-CN" altLang="en-US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共振</a:t>
            </a:r>
            <a:r>
              <a:rPr lang="zh-CN" altLang="en-US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，系统储存能量和外界所提供能量的</a:t>
            </a:r>
            <a:r>
              <a:rPr lang="zh-CN" altLang="en-US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比值</a:t>
            </a:r>
            <a:endParaRPr lang="en-US" altLang="zh-CN" sz="2400" b="1" i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/>
            <a:r>
              <a:rPr lang="zh-CN" altLang="en-US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一般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≥1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400" b="1" i="1" baseline="-25000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≥</a:t>
            </a:r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，故串联谐振常称为电压谐振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71401" name="任意多边形 571400"/>
          <p:cNvSpPr/>
          <p:nvPr>
            <p:custDataLst>
              <p:tags r:id="rId3"/>
            </p:custDataLst>
          </p:nvPr>
        </p:nvSpPr>
        <p:spPr>
          <a:xfrm>
            <a:off x="6595110" y="1268730"/>
            <a:ext cx="262890" cy="1944370"/>
          </a:xfrm>
          <a:custGeom>
            <a:avLst/>
            <a:gdLst>
              <a:gd name="txL" fmla="*/ 0 w 182"/>
              <a:gd name="txT" fmla="*/ 0 h 1225"/>
              <a:gd name="txR" fmla="*/ 182 w 182"/>
              <a:gd name="txB" fmla="*/ 1225 h 1225"/>
            </a:gdLst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182" h="1225">
                <a:moveTo>
                  <a:pt x="0" y="1225"/>
                </a:moveTo>
                <a:lnTo>
                  <a:pt x="0" y="363"/>
                </a:lnTo>
                <a:lnTo>
                  <a:pt x="32" y="118"/>
                </a:lnTo>
                <a:lnTo>
                  <a:pt x="91" y="0"/>
                </a:lnTo>
                <a:lnTo>
                  <a:pt x="136" y="136"/>
                </a:lnTo>
                <a:lnTo>
                  <a:pt x="182" y="363"/>
                </a:lnTo>
                <a:lnTo>
                  <a:pt x="182" y="1225"/>
                </a:lnTo>
                <a:lnTo>
                  <a:pt x="0" y="1225"/>
                </a:lnTo>
                <a:close/>
              </a:path>
            </a:pathLst>
          </a:custGeom>
          <a:pattFill prst="ltUpDiag">
            <a:fgClr>
              <a:srgbClr val="00FF00">
                <a:alpha val="100000"/>
              </a:srgbClr>
            </a:fgClr>
            <a:bgClr>
              <a:schemeClr val="bg1">
                <a:alpha val="100000"/>
              </a:schemeClr>
            </a:bgClr>
          </a:patt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0249" name="组合 571401"/>
          <p:cNvGrpSpPr/>
          <p:nvPr/>
        </p:nvGrpSpPr>
        <p:grpSpPr>
          <a:xfrm>
            <a:off x="4505643" y="702945"/>
            <a:ext cx="4164012" cy="2803525"/>
            <a:chOff x="983" y="806"/>
            <a:chExt cx="2623" cy="1766"/>
          </a:xfrm>
        </p:grpSpPr>
        <p:sp>
          <p:nvSpPr>
            <p:cNvPr id="10273" name="直接连接符 571402"/>
            <p:cNvSpPr/>
            <p:nvPr/>
          </p:nvSpPr>
          <p:spPr>
            <a:xfrm>
              <a:off x="1292" y="2387"/>
              <a:ext cx="2314" cy="0"/>
            </a:xfrm>
            <a:prstGeom prst="line">
              <a:avLst/>
            </a:prstGeom>
            <a:ln w="9525" cap="flat" cmpd="sng">
              <a:solidFill>
                <a:srgbClr val="000066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274" name="直接连接符 571403"/>
            <p:cNvSpPr/>
            <p:nvPr/>
          </p:nvSpPr>
          <p:spPr>
            <a:xfrm flipV="1">
              <a:off x="1292" y="871"/>
              <a:ext cx="0" cy="1516"/>
            </a:xfrm>
            <a:prstGeom prst="line">
              <a:avLst/>
            </a:prstGeom>
            <a:ln w="9525" cap="flat" cmpd="sng">
              <a:solidFill>
                <a:srgbClr val="000066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10275" name="对象 571404"/>
            <p:cNvGraphicFramePr/>
            <p:nvPr/>
          </p:nvGraphicFramePr>
          <p:xfrm>
            <a:off x="983" y="806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4" imgW="127000" imgH="164465" progId="Equation.DSMT4">
                    <p:embed/>
                  </p:oleObj>
                </mc:Choice>
                <mc:Fallback>
                  <p:oleObj name="" r:id="rId4" imgW="127000" imgH="164465" progId="Equation.DSMT4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3" y="806"/>
                          <a:ext cx="160" cy="1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6" name="对象 571405"/>
            <p:cNvGraphicFramePr/>
            <p:nvPr/>
          </p:nvGraphicFramePr>
          <p:xfrm>
            <a:off x="3387" y="2387"/>
            <a:ext cx="219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6" imgW="152400" imgH="139700" progId="Equation.DSMT4">
                    <p:embed/>
                  </p:oleObj>
                </mc:Choice>
                <mc:Fallback>
                  <p:oleObj name="" r:id="rId6" imgW="152400" imgH="139700" progId="Equation.DSMT4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387" y="2387"/>
                          <a:ext cx="219" cy="1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571406"/>
          <p:cNvGrpSpPr/>
          <p:nvPr/>
        </p:nvGrpSpPr>
        <p:grpSpPr>
          <a:xfrm>
            <a:off x="5222875" y="1196975"/>
            <a:ext cx="2801938" cy="2058988"/>
            <a:chOff x="1072" y="1117"/>
            <a:chExt cx="1765" cy="1297"/>
          </a:xfrm>
        </p:grpSpPr>
        <p:sp>
          <p:nvSpPr>
            <p:cNvPr id="10266" name="任意多边形 571407"/>
            <p:cNvSpPr/>
            <p:nvPr/>
          </p:nvSpPr>
          <p:spPr>
            <a:xfrm>
              <a:off x="2011" y="1117"/>
              <a:ext cx="7" cy="1268"/>
            </a:xfrm>
            <a:custGeom>
              <a:avLst/>
              <a:gdLst>
                <a:gd name="txL" fmla="*/ 0 w 7"/>
                <a:gd name="txT" fmla="*/ 0 h 1268"/>
                <a:gd name="txR" fmla="*/ 7 w 7"/>
                <a:gd name="txB" fmla="*/ 1268 h 1268"/>
              </a:gdLst>
              <a:ahLst/>
              <a:cxnLst>
                <a:cxn ang="0">
                  <a:pos x="7" y="0"/>
                </a:cxn>
                <a:cxn ang="0">
                  <a:pos x="0" y="1268"/>
                </a:cxn>
              </a:cxnLst>
              <a:rect l="txL" t="txT" r="txR" b="txB"/>
              <a:pathLst>
                <a:path w="7" h="1268">
                  <a:moveTo>
                    <a:pt x="7" y="0"/>
                  </a:moveTo>
                  <a:lnTo>
                    <a:pt x="0" y="1268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267" name="组合 571408"/>
            <p:cNvGrpSpPr/>
            <p:nvPr/>
          </p:nvGrpSpPr>
          <p:grpSpPr>
            <a:xfrm>
              <a:off x="1072" y="1134"/>
              <a:ext cx="1765" cy="1280"/>
              <a:chOff x="1072" y="1134"/>
              <a:chExt cx="1765" cy="1280"/>
            </a:xfrm>
          </p:grpSpPr>
          <p:sp>
            <p:nvSpPr>
              <p:cNvPr id="10268" name="任意多边形 571409"/>
              <p:cNvSpPr/>
              <p:nvPr/>
            </p:nvSpPr>
            <p:spPr>
              <a:xfrm>
                <a:off x="1111" y="2157"/>
                <a:ext cx="1724" cy="184"/>
              </a:xfrm>
              <a:custGeom>
                <a:avLst/>
                <a:gdLst>
                  <a:gd name="txL" fmla="*/ 0 w 1724"/>
                  <a:gd name="txT" fmla="*/ 0 h 184"/>
                  <a:gd name="txR" fmla="*/ 1724 w 1724"/>
                  <a:gd name="txB" fmla="*/ 184 h 184"/>
                </a:gdLst>
                <a:ahLst/>
                <a:cxnLst>
                  <a:cxn ang="0">
                    <a:pos x="0" y="184"/>
                  </a:cxn>
                  <a:cxn ang="0">
                    <a:pos x="391" y="110"/>
                  </a:cxn>
                  <a:cxn ang="0">
                    <a:pos x="907" y="3"/>
                  </a:cxn>
                  <a:cxn ang="0">
                    <a:pos x="1424" y="129"/>
                  </a:cxn>
                  <a:cxn ang="0">
                    <a:pos x="1724" y="184"/>
                  </a:cxn>
                </a:cxnLst>
                <a:rect l="txL" t="txT" r="txR" b="txB"/>
                <a:pathLst>
                  <a:path w="1724" h="184">
                    <a:moveTo>
                      <a:pt x="0" y="184"/>
                    </a:moveTo>
                    <a:cubicBezTo>
                      <a:pt x="65" y="172"/>
                      <a:pt x="240" y="140"/>
                      <a:pt x="391" y="110"/>
                    </a:cubicBezTo>
                    <a:cubicBezTo>
                      <a:pt x="542" y="80"/>
                      <a:pt x="735" y="0"/>
                      <a:pt x="907" y="3"/>
                    </a:cubicBezTo>
                    <a:cubicBezTo>
                      <a:pt x="1079" y="6"/>
                      <a:pt x="1288" y="99"/>
                      <a:pt x="1424" y="129"/>
                    </a:cubicBezTo>
                    <a:cubicBezTo>
                      <a:pt x="1560" y="159"/>
                      <a:pt x="1662" y="173"/>
                      <a:pt x="1724" y="184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69" name="任意多边形 571410"/>
              <p:cNvSpPr/>
              <p:nvPr/>
            </p:nvSpPr>
            <p:spPr>
              <a:xfrm>
                <a:off x="1111" y="2019"/>
                <a:ext cx="1724" cy="277"/>
              </a:xfrm>
              <a:custGeom>
                <a:avLst/>
                <a:gdLst>
                  <a:gd name="txL" fmla="*/ 0 w 1724"/>
                  <a:gd name="txT" fmla="*/ 0 h 277"/>
                  <a:gd name="txR" fmla="*/ 1724 w 1724"/>
                  <a:gd name="txB" fmla="*/ 277 h 277"/>
                </a:gdLst>
                <a:ahLst/>
                <a:cxnLst>
                  <a:cxn ang="0">
                    <a:pos x="0" y="277"/>
                  </a:cxn>
                  <a:cxn ang="0">
                    <a:pos x="464" y="130"/>
                  </a:cxn>
                  <a:cxn ang="0">
                    <a:pos x="903" y="2"/>
                  </a:cxn>
                  <a:cxn ang="0">
                    <a:pos x="1223" y="120"/>
                  </a:cxn>
                  <a:cxn ang="0">
                    <a:pos x="1724" y="277"/>
                  </a:cxn>
                </a:cxnLst>
                <a:rect l="txL" t="txT" r="txR" b="txB"/>
                <a:pathLst>
                  <a:path w="1724" h="277">
                    <a:moveTo>
                      <a:pt x="0" y="277"/>
                    </a:moveTo>
                    <a:cubicBezTo>
                      <a:pt x="77" y="253"/>
                      <a:pt x="313" y="176"/>
                      <a:pt x="464" y="130"/>
                    </a:cubicBezTo>
                    <a:cubicBezTo>
                      <a:pt x="615" y="84"/>
                      <a:pt x="777" y="4"/>
                      <a:pt x="903" y="2"/>
                    </a:cubicBezTo>
                    <a:cubicBezTo>
                      <a:pt x="1029" y="0"/>
                      <a:pt x="1086" y="74"/>
                      <a:pt x="1223" y="120"/>
                    </a:cubicBezTo>
                    <a:cubicBezTo>
                      <a:pt x="1360" y="166"/>
                      <a:pt x="1620" y="244"/>
                      <a:pt x="1724" y="277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0270" name="组合 571411"/>
              <p:cNvGrpSpPr/>
              <p:nvPr/>
            </p:nvGrpSpPr>
            <p:grpSpPr>
              <a:xfrm>
                <a:off x="1072" y="1134"/>
                <a:ext cx="1765" cy="1280"/>
                <a:chOff x="1072" y="1134"/>
                <a:chExt cx="1765" cy="1280"/>
              </a:xfrm>
            </p:grpSpPr>
            <p:graphicFrame>
              <p:nvGraphicFramePr>
                <p:cNvPr id="10271" name="对象 571412"/>
                <p:cNvGraphicFramePr/>
                <p:nvPr/>
              </p:nvGraphicFramePr>
              <p:xfrm>
                <a:off x="1908" y="2111"/>
                <a:ext cx="238" cy="3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87" name="" r:id="rId8" imgW="165100" imgH="228600" progId="Equation.DSMT4">
                        <p:embed/>
                      </p:oleObj>
                    </mc:Choice>
                    <mc:Fallback>
                      <p:oleObj name="" r:id="rId8" imgW="165100" imgH="228600" progId="Equation.DSMT4">
                        <p:embed/>
                        <p:pic>
                          <p:nvPicPr>
                            <p:cNvPr id="0" name="图片 3086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08" y="2111"/>
                              <a:ext cx="238" cy="30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272" name="任意多边形 571413"/>
                <p:cNvSpPr/>
                <p:nvPr/>
              </p:nvSpPr>
              <p:spPr>
                <a:xfrm>
                  <a:off x="1072" y="1134"/>
                  <a:ext cx="1765" cy="1133"/>
                </a:xfrm>
                <a:custGeom>
                  <a:avLst/>
                  <a:gdLst>
                    <a:gd name="txL" fmla="*/ 0 w 1765"/>
                    <a:gd name="txT" fmla="*/ 0 h 1299"/>
                    <a:gd name="txR" fmla="*/ 1765 w 1765"/>
                    <a:gd name="txB" fmla="*/ 1299 h 1299"/>
                  </a:gdLst>
                  <a:ahLst/>
                  <a:cxnLst>
                    <a:cxn ang="0">
                      <a:pos x="0" y="142"/>
                    </a:cxn>
                    <a:cxn ang="0">
                      <a:pos x="723" y="106"/>
                    </a:cxn>
                    <a:cxn ang="0">
                      <a:pos x="942" y="1"/>
                    </a:cxn>
                    <a:cxn ang="0">
                      <a:pos x="1162" y="106"/>
                    </a:cxn>
                    <a:cxn ang="0">
                      <a:pos x="1765" y="146"/>
                    </a:cxn>
                  </a:cxnLst>
                  <a:rect l="txL" t="txT" r="txR" b="txB"/>
                  <a:pathLst>
                    <a:path w="1765" h="1299">
                      <a:moveTo>
                        <a:pt x="0" y="1263"/>
                      </a:moveTo>
                      <a:cubicBezTo>
                        <a:pt x="120" y="1210"/>
                        <a:pt x="566" y="1153"/>
                        <a:pt x="723" y="943"/>
                      </a:cubicBezTo>
                      <a:cubicBezTo>
                        <a:pt x="880" y="733"/>
                        <a:pt x="869" y="0"/>
                        <a:pt x="942" y="1"/>
                      </a:cubicBezTo>
                      <a:cubicBezTo>
                        <a:pt x="1015" y="2"/>
                        <a:pt x="1025" y="736"/>
                        <a:pt x="1162" y="952"/>
                      </a:cubicBezTo>
                      <a:cubicBezTo>
                        <a:pt x="1299" y="1168"/>
                        <a:pt x="1639" y="1227"/>
                        <a:pt x="1765" y="1299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sp>
        <p:nvSpPr>
          <p:cNvPr id="571415" name="文本框 571414"/>
          <p:cNvSpPr txBox="1"/>
          <p:nvPr/>
        </p:nvSpPr>
        <p:spPr>
          <a:xfrm>
            <a:off x="6848475" y="998538"/>
            <a:ext cx="14605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大，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71416" name="文本框 571415"/>
          <p:cNvSpPr txBox="1"/>
          <p:nvPr/>
        </p:nvSpPr>
        <p:spPr>
          <a:xfrm>
            <a:off x="6985000" y="2876550"/>
            <a:ext cx="1008063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小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1417" name="直接连接符 571416"/>
          <p:cNvSpPr/>
          <p:nvPr/>
        </p:nvSpPr>
        <p:spPr>
          <a:xfrm flipH="1">
            <a:off x="4995863" y="1222375"/>
            <a:ext cx="1728787" cy="0"/>
          </a:xfrm>
          <a:prstGeom prst="line">
            <a:avLst/>
          </a:prstGeom>
          <a:ln w="9525" cap="flat" cmpd="sng">
            <a:solidFill>
              <a:srgbClr val="FF3300"/>
            </a:solidFill>
            <a:prstDash val="dash"/>
            <a:headEnd type="none" w="med" len="med"/>
            <a:tailEnd type="none" w="med" len="med"/>
          </a:ln>
        </p:spPr>
      </p:sp>
      <p:graphicFrame>
        <p:nvGraphicFramePr>
          <p:cNvPr id="571418" name="对象 571417"/>
          <p:cNvGraphicFramePr/>
          <p:nvPr/>
        </p:nvGraphicFramePr>
        <p:xfrm>
          <a:off x="4487863" y="1060450"/>
          <a:ext cx="533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0" imgW="266065" imgH="228600" progId="Equation.DSMT4">
                  <p:embed/>
                </p:oleObj>
              </mc:Choice>
              <mc:Fallback>
                <p:oleObj name="" r:id="rId10" imgW="266065" imgH="2286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87863" y="1060450"/>
                        <a:ext cx="533400" cy="423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1419" name="任意多边形 571418"/>
          <p:cNvSpPr/>
          <p:nvPr/>
        </p:nvSpPr>
        <p:spPr>
          <a:xfrm>
            <a:off x="5054600" y="1911350"/>
            <a:ext cx="1822450" cy="1301750"/>
          </a:xfrm>
          <a:custGeom>
            <a:avLst/>
            <a:gdLst>
              <a:gd name="txL" fmla="*/ 0 w 998"/>
              <a:gd name="txT" fmla="*/ 0 h 907"/>
              <a:gd name="txR" fmla="*/ 998 w 998"/>
              <a:gd name="txB" fmla="*/ 907 h 907"/>
            </a:gdLst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998" h="907">
                <a:moveTo>
                  <a:pt x="0" y="0"/>
                </a:moveTo>
                <a:lnTo>
                  <a:pt x="998" y="0"/>
                </a:lnTo>
                <a:lnTo>
                  <a:pt x="998" y="907"/>
                </a:lnTo>
              </a:path>
            </a:pathLst>
          </a:custGeom>
          <a:noFill/>
          <a:ln w="9525" cap="flat" cmpd="sng">
            <a:solidFill>
              <a:srgbClr val="FF33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571420" name="对象 571419"/>
          <p:cNvGraphicFramePr/>
          <p:nvPr/>
        </p:nvGraphicFramePr>
        <p:xfrm>
          <a:off x="4350703" y="1510348"/>
          <a:ext cx="6096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2" imgW="304800" imgH="418465" progId="Equation.DSMT4">
                  <p:embed/>
                </p:oleObj>
              </mc:Choice>
              <mc:Fallback>
                <p:oleObj name="" r:id="rId12" imgW="304800" imgH="418465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50703" y="1510348"/>
                        <a:ext cx="609600" cy="77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1421" name="直接连接符 571420"/>
          <p:cNvSpPr/>
          <p:nvPr/>
        </p:nvSpPr>
        <p:spPr>
          <a:xfrm>
            <a:off x="6563360" y="2033905"/>
            <a:ext cx="12065" cy="1178560"/>
          </a:xfrm>
          <a:prstGeom prst="line">
            <a:avLst/>
          </a:prstGeom>
          <a:ln w="9525" cap="flat" cmpd="sng">
            <a:solidFill>
              <a:srgbClr val="FF33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571422" name="文本框 571421"/>
          <p:cNvSpPr txBox="1"/>
          <p:nvPr/>
        </p:nvSpPr>
        <p:spPr>
          <a:xfrm>
            <a:off x="7318375" y="1524000"/>
            <a:ext cx="18081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b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通频带宽度△</a:t>
            </a:r>
            <a:r>
              <a:rPr lang="en-US" altLang="zh-CN" sz="2000" b="1" i="1" dirty="0">
                <a:solidFill>
                  <a:srgbClr val="0000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f</a:t>
            </a:r>
            <a:endParaRPr lang="zh-CN" altLang="en-US" sz="2000" b="1" i="1" dirty="0">
              <a:solidFill>
                <a:srgbClr val="0000FF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571423" name="任意多边形 571422"/>
          <p:cNvSpPr/>
          <p:nvPr/>
        </p:nvSpPr>
        <p:spPr>
          <a:xfrm>
            <a:off x="6796088" y="1916113"/>
            <a:ext cx="2160587" cy="360362"/>
          </a:xfrm>
          <a:custGeom>
            <a:avLst/>
            <a:gdLst>
              <a:gd name="txL" fmla="*/ 0 w 1361"/>
              <a:gd name="txT" fmla="*/ 0 h 227"/>
              <a:gd name="txR" fmla="*/ 1361 w 1361"/>
              <a:gd name="txB" fmla="*/ 227 h 227"/>
            </a:gdLst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txL" t="txT" r="txR" b="txB"/>
            <a:pathLst>
              <a:path w="1361" h="227">
                <a:moveTo>
                  <a:pt x="0" y="227"/>
                </a:moveTo>
                <a:lnTo>
                  <a:pt x="454" y="0"/>
                </a:lnTo>
                <a:lnTo>
                  <a:pt x="1361" y="0"/>
                </a:lnTo>
              </a:path>
            </a:pathLst>
          </a:custGeom>
          <a:noFill/>
          <a:ln w="9525" cap="flat" cmpd="sng">
            <a:solidFill>
              <a:srgbClr val="FF33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1424" name="文本框 571423"/>
          <p:cNvSpPr txBox="1"/>
          <p:nvPr/>
        </p:nvSpPr>
        <p:spPr>
          <a:xfrm>
            <a:off x="8669338" y="2924175"/>
            <a:ext cx="26828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endParaRPr lang="en-US" altLang="zh-CN" sz="2400" i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1425" name="文本框 571424"/>
          <p:cNvSpPr txBox="1"/>
          <p:nvPr/>
        </p:nvSpPr>
        <p:spPr>
          <a:xfrm>
            <a:off x="6397625" y="3138488"/>
            <a:ext cx="1223963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14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71426" name="对象 571425"/>
          <p:cNvGraphicFramePr/>
          <p:nvPr/>
        </p:nvGraphicFramePr>
        <p:xfrm>
          <a:off x="6319838" y="3533775"/>
          <a:ext cx="21717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4" imgW="1079500" imgH="419100" progId="Equation.DSMT4">
                  <p:embed/>
                </p:oleObj>
              </mc:Choice>
              <mc:Fallback>
                <p:oleObj name="" r:id="rId14" imgW="1079500" imgH="419100" progId="Equation.DSMT4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19838" y="3533775"/>
                        <a:ext cx="2171700" cy="781050"/>
                      </a:xfrm>
                      <a:prstGeom prst="rect">
                        <a:avLst/>
                      </a:prstGeom>
                      <a:solidFill>
                        <a:srgbClr val="C2FFF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1427" name="文本框 571426"/>
          <p:cNvSpPr txBox="1"/>
          <p:nvPr/>
        </p:nvSpPr>
        <p:spPr>
          <a:xfrm>
            <a:off x="300038" y="5351463"/>
            <a:ext cx="722788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</a:t>
            </a:r>
            <a:r>
              <a:rPr lang="zh-CN" altLang="en-US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越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大，带宽越小，谐振曲线越尖锐。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71428" name="文本框 571427"/>
          <p:cNvSpPr txBox="1"/>
          <p:nvPr/>
        </p:nvSpPr>
        <p:spPr>
          <a:xfrm>
            <a:off x="304800" y="5853113"/>
            <a:ext cx="79216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400" b="1" i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 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越大，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频率选择性越好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，谐振峰越尖锐。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265" name="矩形 570369"/>
          <p:cNvSpPr/>
          <p:nvPr/>
        </p:nvSpPr>
        <p:spPr>
          <a:xfrm>
            <a:off x="341313" y="85725"/>
            <a:ext cx="2952750" cy="64928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p>
            <a:pPr defTabSz="449580" eaLnBrk="1" hangingPunct="1">
              <a:buFont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二、实验原理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156994" y="159"/>
          <a:ext cx="2607945" cy="73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6" imgW="1295400" imgH="393700" progId="Equation.DSMT4">
                  <p:embed/>
                </p:oleObj>
              </mc:Choice>
              <mc:Fallback>
                <p:oleObj name="" r:id="rId16" imgW="1295400" imgH="3937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56994" y="159"/>
                        <a:ext cx="2607945" cy="73406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717290" y="214757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有效电流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984240" y="2827655"/>
            <a:ext cx="1257300" cy="541655"/>
          </a:xfrm>
          <a:custGeom>
            <a:avLst/>
            <a:gdLst>
              <a:gd name="txL" fmla="*/ 0 w 998"/>
              <a:gd name="txT" fmla="*/ 0 h 907"/>
              <a:gd name="txR" fmla="*/ 998 w 998"/>
              <a:gd name="txB" fmla="*/ 907 h 907"/>
            </a:gdLst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txL" t="txT" r="txR" b="txB"/>
            <a:pathLst>
              <a:path w="998" h="907">
                <a:moveTo>
                  <a:pt x="0" y="0"/>
                </a:moveTo>
                <a:lnTo>
                  <a:pt x="998" y="0"/>
                </a:lnTo>
                <a:lnTo>
                  <a:pt x="998" y="907"/>
                </a:lnTo>
              </a:path>
            </a:pathLst>
          </a:custGeom>
          <a:noFill/>
          <a:ln w="9525" cap="flat" cmpd="sng">
            <a:solidFill>
              <a:srgbClr val="FF33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" name="直接连接符 6"/>
          <p:cNvSpPr/>
          <p:nvPr/>
        </p:nvSpPr>
        <p:spPr>
          <a:xfrm flipH="1">
            <a:off x="5958205" y="2843530"/>
            <a:ext cx="53975" cy="427990"/>
          </a:xfrm>
          <a:prstGeom prst="line">
            <a:avLst/>
          </a:prstGeom>
          <a:ln w="9525" cap="flat" cmpd="sng">
            <a:solidFill>
              <a:srgbClr val="FF3300"/>
            </a:solidFill>
            <a:prstDash val="dash"/>
            <a:headEnd type="none" w="med" len="med"/>
            <a:tailEnd type="none" w="med" len="med"/>
          </a:ln>
        </p:spPr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7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7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7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7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7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427" grpId="0"/>
      <p:bldP spid="571428" grpId="0"/>
      <p:bldP spid="571401" grpId="0" bldLvl="0" animBg="1"/>
      <p:bldP spid="571415" grpId="0"/>
      <p:bldP spid="571416" grpId="0"/>
      <p:bldP spid="571419" grpId="0" bldLvl="0" animBg="1"/>
      <p:bldP spid="571422" grpId="0"/>
      <p:bldP spid="571423" grpId="0" animBg="1"/>
      <p:bldP spid="571424" grpId="0"/>
      <p:bldP spid="571425" grpId="0"/>
      <p:bldP spid="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矩形 574466"/>
          <p:cNvSpPr/>
          <p:nvPr/>
        </p:nvSpPr>
        <p:spPr>
          <a:xfrm>
            <a:off x="341313" y="26988"/>
            <a:ext cx="757713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三、实验仪器     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7" name="矩形 574467"/>
          <p:cNvSpPr/>
          <p:nvPr/>
        </p:nvSpPr>
        <p:spPr>
          <a:xfrm>
            <a:off x="881063" y="876618"/>
            <a:ext cx="4608512" cy="460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DH4503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</a:t>
            </a:r>
            <a:r>
              <a:rPr lang="en-US" altLang="zh-CN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RLC</a:t>
            </a:r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电路实验仪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1268" name="Picture 10" descr="D:\用户目录\Desktop\微信图片_202108191155061.jp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1958" y="1538288"/>
            <a:ext cx="7158037" cy="4500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1399" name="矩形 571398"/>
          <p:cNvSpPr/>
          <p:nvPr/>
        </p:nvSpPr>
        <p:spPr>
          <a:xfrm>
            <a:off x="161925" y="3332163"/>
            <a:ext cx="14566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方波、正弦、直流</a:t>
            </a:r>
            <a:endParaRPr lang="zh-CN" altLang="en-US" sz="2400" b="1" dirty="0">
              <a:solidFill>
                <a:srgbClr val="3333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205" y="4783138"/>
            <a:ext cx="14566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电感元件</a:t>
            </a:r>
            <a:endParaRPr lang="zh-CN" altLang="en-US" sz="2400" b="1" dirty="0">
              <a:solidFill>
                <a:srgbClr val="3333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12180" y="6173788"/>
            <a:ext cx="14566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电阻元件</a:t>
            </a:r>
            <a:endParaRPr lang="zh-CN" altLang="en-US" sz="2400" b="1" dirty="0">
              <a:solidFill>
                <a:srgbClr val="3333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21805" y="3203258"/>
            <a:ext cx="1456690" cy="460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txBody>
          <a:bodyPr wrap="square"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电容元件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46800" y="997903"/>
            <a:ext cx="1456690" cy="460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txBody>
          <a:bodyPr wrap="square"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整流元件</a:t>
            </a:r>
            <a:endParaRPr lang="zh-CN" altLang="en-US" sz="24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矩形 574467"/>
          <p:cNvSpPr/>
          <p:nvPr/>
        </p:nvSpPr>
        <p:spPr>
          <a:xfrm>
            <a:off x="2232025" y="188278"/>
            <a:ext cx="4608513" cy="460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固玮数字示波器</a:t>
            </a:r>
            <a:endParaRPr lang="zh-CN" altLang="en-US" sz="2400" b="1" dirty="0">
              <a:solidFill>
                <a:srgbClr val="00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6390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 b="22205"/>
          <a:stretch>
            <a:fillRect/>
          </a:stretch>
        </p:blipFill>
        <p:spPr bwMode="auto">
          <a:xfrm>
            <a:off x="521970" y="863600"/>
            <a:ext cx="7771765" cy="4030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90625" y="2047875"/>
            <a:ext cx="7024688" cy="330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9600,&quot;width&quot;:14160}"/>
</p:tagLst>
</file>

<file path=ppt/tags/tag2.xml><?xml version="1.0" encoding="utf-8"?>
<p:tagLst xmlns:p="http://schemas.openxmlformats.org/presentationml/2006/main">
  <p:tag name="KSO_WM_UNIT_PLACING_PICTURE_USER_VIEWPORT" val="{&quot;height&quot;:3062,&quot;width&quot;:756}"/>
</p:tagLst>
</file>

<file path=ppt/tags/tag3.xml><?xml version="1.0" encoding="utf-8"?>
<p:tagLst xmlns:p="http://schemas.openxmlformats.org/presentationml/2006/main">
  <p:tag name="KSO_WM_UNIT_PLACING_PICTURE_USER_VIEWPORT" val="{&quot;height&quot;:6347,&quot;width&quot;:12239}"/>
</p:tagLst>
</file>

<file path=ppt/tags/tag4.xml><?xml version="1.0" encoding="utf-8"?>
<p:tagLst xmlns:p="http://schemas.openxmlformats.org/presentationml/2006/main">
  <p:tag name="KSO_WM_UNIT_TABLE_BEAUTIFY" val="smartTable{1d346ef4-b0b4-4679-956f-5f49df30883b}"/>
  <p:tag name="TABLE_ENDDRAG_ORIGIN_RECT" val="586*371"/>
  <p:tag name="TABLE_ENDDRAG_RECT" val="41*114*586*371"/>
</p:tagLst>
</file>

<file path=ppt/tags/tag5.xml><?xml version="1.0" encoding="utf-8"?>
<p:tagLst xmlns:p="http://schemas.openxmlformats.org/presentationml/2006/main">
  <p:tag name="COMMONDATA" val="eyJoZGlkIjoiZGE3Y2I3OTRlNTA1NjUwZGY1NGI3NTM4NWZhMGI4N2IifQ=="/>
  <p:tag name="KSO_WPP_MARK_KEY" val="9acb2d8a-d7b4-491c-adc1-38e67ed9a3e7"/>
</p:tagLst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1729</Words>
  <Application>WPS 演示</Application>
  <PresentationFormat>全屏显示(4:3)</PresentationFormat>
  <Paragraphs>467</Paragraphs>
  <Slides>20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33</vt:i4>
      </vt:variant>
      <vt:variant>
        <vt:lpstr>幻灯片标题</vt:lpstr>
      </vt:variant>
      <vt:variant>
        <vt:i4>20</vt:i4>
      </vt:variant>
    </vt:vector>
  </HeadingPairs>
  <TitlesOfParts>
    <vt:vector size="66" baseType="lpstr">
      <vt:lpstr>Arial</vt:lpstr>
      <vt:lpstr>宋体</vt:lpstr>
      <vt:lpstr>Wingdings</vt:lpstr>
      <vt:lpstr>Times New Roman</vt:lpstr>
      <vt:lpstr>华文中宋</vt:lpstr>
      <vt:lpstr>微软雅黑</vt:lpstr>
      <vt:lpstr>Arial Unicode MS</vt:lpstr>
      <vt:lpstr>Symbol</vt:lpstr>
      <vt:lpstr>华文行楷</vt:lpstr>
      <vt:lpstr>楷体_GB2312</vt:lpstr>
      <vt:lpstr>新宋体</vt:lpstr>
      <vt:lpstr/>
      <vt:lpstr/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Paint.Picture</vt:lpstr>
      <vt:lpstr>Paint.Picture</vt:lpstr>
      <vt:lpstr>Paint.Picture</vt:lpstr>
      <vt:lpstr>Equation.DSMT4</vt:lpstr>
      <vt:lpstr>Paint.Picture</vt:lpstr>
      <vt:lpstr>Paint.Picture</vt:lpstr>
      <vt:lpstr>Paint.Picture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选项和选择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王光辉</cp:lastModifiedBy>
  <cp:revision>32</cp:revision>
  <dcterms:created xsi:type="dcterms:W3CDTF">2007-03-01T02:00:00Z</dcterms:created>
  <dcterms:modified xsi:type="dcterms:W3CDTF">2023-11-09T13:56:29Z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8F94AC67AFDD4CFCA1DD7323145AB13D</vt:lpwstr>
  </property>
  <property fmtid="{D5CDD505-2E9C-101B-9397-08002B2CF9AE}" pid="3" name="KSOProductBuildVer">
    <vt:lpwstr>2052-12.1.0.15712</vt:lpwstr>
  </property>
</Properties>
</file>